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49" r:id="rId2"/>
    <p:sldMasterId id="2147483650" r:id="rId3"/>
    <p:sldMasterId id="2147483651" r:id="rId4"/>
  </p:sldMasterIdLst>
  <p:notesMasterIdLst>
    <p:notesMasterId r:id="rId25"/>
  </p:notesMasterIdLst>
  <p:sldIdLst>
    <p:sldId id="256" r:id="rId5"/>
    <p:sldId id="273" r:id="rId6"/>
    <p:sldId id="281" r:id="rId7"/>
    <p:sldId id="274" r:id="rId8"/>
    <p:sldId id="275" r:id="rId9"/>
    <p:sldId id="276" r:id="rId10"/>
    <p:sldId id="277" r:id="rId11"/>
    <p:sldId id="278" r:id="rId12"/>
    <p:sldId id="257" r:id="rId13"/>
    <p:sldId id="279" r:id="rId14"/>
    <p:sldId id="258" r:id="rId15"/>
    <p:sldId id="283" r:id="rId16"/>
    <p:sldId id="282" r:id="rId17"/>
    <p:sldId id="259" r:id="rId18"/>
    <p:sldId id="284" r:id="rId19"/>
    <p:sldId id="262" r:id="rId20"/>
    <p:sldId id="280" r:id="rId21"/>
    <p:sldId id="272" r:id="rId22"/>
    <p:sldId id="271" r:id="rId23"/>
    <p:sldId id="270" r:id="rId24"/>
  </p:sldIdLst>
  <p:sldSz cx="10080625" cy="7559675"/>
  <p:notesSz cx="7772400" cy="10058400"/>
  <p:defaultTextStyle>
    <a:defPPr>
      <a:defRPr lang="en-GB"/>
    </a:defPPr>
    <a:lvl1pPr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bg1"/>
        </a:solidFill>
        <a:latin typeface="Gillius ADF No2" pitchFamily="32" charset="0"/>
        <a:ea typeface="+mn-ea"/>
        <a:cs typeface="+mn-cs"/>
      </a:defRPr>
    </a:lvl1pPr>
    <a:lvl2pPr marL="742950" indent="-28575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bg1"/>
        </a:solidFill>
        <a:latin typeface="Gillius ADF No2" pitchFamily="32" charset="0"/>
        <a:ea typeface="+mn-ea"/>
        <a:cs typeface="+mn-cs"/>
      </a:defRPr>
    </a:lvl2pPr>
    <a:lvl3pPr marL="1143000" indent="-22860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bg1"/>
        </a:solidFill>
        <a:latin typeface="Gillius ADF No2" pitchFamily="32" charset="0"/>
        <a:ea typeface="+mn-ea"/>
        <a:cs typeface="+mn-cs"/>
      </a:defRPr>
    </a:lvl3pPr>
    <a:lvl4pPr marL="1600200" indent="-22860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bg1"/>
        </a:solidFill>
        <a:latin typeface="Gillius ADF No2" pitchFamily="32" charset="0"/>
        <a:ea typeface="+mn-ea"/>
        <a:cs typeface="+mn-cs"/>
      </a:defRPr>
    </a:lvl4pPr>
    <a:lvl5pPr marL="2057400" indent="-22860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bg1"/>
        </a:solidFill>
        <a:latin typeface="Gillius ADF No2" pitchFamily="32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Gillius ADF No2" pitchFamily="32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Gillius ADF No2" pitchFamily="32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Gillius ADF No2" pitchFamily="32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Gillius ADF No2" pitchFamily="32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9167" autoAdjust="0"/>
  </p:normalViewPr>
  <p:slideViewPr>
    <p:cSldViewPr>
      <p:cViewPr varScale="1">
        <p:scale>
          <a:sx n="53" d="100"/>
          <a:sy n="53" d="100"/>
        </p:scale>
        <p:origin x="216" y="7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AutoShape 1"/>
          <p:cNvSpPr>
            <a:spLocks noChangeArrowheads="1"/>
          </p:cNvSpPr>
          <p:nvPr/>
        </p:nvSpPr>
        <p:spPr bwMode="auto">
          <a:xfrm>
            <a:off x="0" y="0"/>
            <a:ext cx="7772400" cy="100584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360" cap="sq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2" name="AutoShape 2"/>
          <p:cNvSpPr>
            <a:spLocks noChangeArrowheads="1"/>
          </p:cNvSpPr>
          <p:nvPr/>
        </p:nvSpPr>
        <p:spPr bwMode="auto">
          <a:xfrm>
            <a:off x="0" y="0"/>
            <a:ext cx="7772400" cy="100584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3" name="AutoShape 3"/>
          <p:cNvSpPr>
            <a:spLocks noChangeArrowheads="1"/>
          </p:cNvSpPr>
          <p:nvPr/>
        </p:nvSpPr>
        <p:spPr bwMode="auto">
          <a:xfrm>
            <a:off x="0" y="0"/>
            <a:ext cx="7772400" cy="100584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4" name="AutoShape 4"/>
          <p:cNvSpPr>
            <a:spLocks noChangeArrowheads="1"/>
          </p:cNvSpPr>
          <p:nvPr/>
        </p:nvSpPr>
        <p:spPr bwMode="auto">
          <a:xfrm>
            <a:off x="0" y="0"/>
            <a:ext cx="7772400" cy="100584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5" name="AutoShape 5"/>
          <p:cNvSpPr>
            <a:spLocks noChangeArrowheads="1"/>
          </p:cNvSpPr>
          <p:nvPr/>
        </p:nvSpPr>
        <p:spPr bwMode="auto">
          <a:xfrm>
            <a:off x="0" y="0"/>
            <a:ext cx="7772400" cy="100584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6" name="AutoShape 6"/>
          <p:cNvSpPr>
            <a:spLocks noChangeArrowheads="1"/>
          </p:cNvSpPr>
          <p:nvPr/>
        </p:nvSpPr>
        <p:spPr bwMode="auto">
          <a:xfrm>
            <a:off x="0" y="0"/>
            <a:ext cx="7772400" cy="100584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7" name="AutoShape 7"/>
          <p:cNvSpPr>
            <a:spLocks noChangeArrowheads="1"/>
          </p:cNvSpPr>
          <p:nvPr/>
        </p:nvSpPr>
        <p:spPr bwMode="auto">
          <a:xfrm>
            <a:off x="0" y="0"/>
            <a:ext cx="7772400" cy="100584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8" name="AutoShape 8"/>
          <p:cNvSpPr>
            <a:spLocks noChangeArrowheads="1"/>
          </p:cNvSpPr>
          <p:nvPr/>
        </p:nvSpPr>
        <p:spPr bwMode="auto">
          <a:xfrm>
            <a:off x="0" y="0"/>
            <a:ext cx="7772400" cy="100584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9" name="AutoShape 9"/>
          <p:cNvSpPr>
            <a:spLocks noChangeArrowheads="1"/>
          </p:cNvSpPr>
          <p:nvPr/>
        </p:nvSpPr>
        <p:spPr bwMode="auto">
          <a:xfrm>
            <a:off x="0" y="0"/>
            <a:ext cx="7772400" cy="100584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30" name="AutoShape 10"/>
          <p:cNvSpPr>
            <a:spLocks noChangeArrowheads="1"/>
          </p:cNvSpPr>
          <p:nvPr/>
        </p:nvSpPr>
        <p:spPr bwMode="auto">
          <a:xfrm>
            <a:off x="0" y="0"/>
            <a:ext cx="7772400" cy="100584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31" name="AutoShape 11"/>
          <p:cNvSpPr>
            <a:spLocks noChangeArrowheads="1"/>
          </p:cNvSpPr>
          <p:nvPr/>
        </p:nvSpPr>
        <p:spPr bwMode="auto">
          <a:xfrm>
            <a:off x="0" y="0"/>
            <a:ext cx="7772400" cy="100584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32" name="AutoShape 12"/>
          <p:cNvSpPr>
            <a:spLocks noChangeArrowheads="1"/>
          </p:cNvSpPr>
          <p:nvPr/>
        </p:nvSpPr>
        <p:spPr bwMode="auto">
          <a:xfrm>
            <a:off x="0" y="0"/>
            <a:ext cx="7772400" cy="100584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33" name="AutoShape 13"/>
          <p:cNvSpPr>
            <a:spLocks noChangeArrowheads="1"/>
          </p:cNvSpPr>
          <p:nvPr/>
        </p:nvSpPr>
        <p:spPr bwMode="auto">
          <a:xfrm>
            <a:off x="0" y="0"/>
            <a:ext cx="7772400" cy="100584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34" name="AutoShape 14"/>
          <p:cNvSpPr>
            <a:spLocks noChangeArrowheads="1"/>
          </p:cNvSpPr>
          <p:nvPr/>
        </p:nvSpPr>
        <p:spPr bwMode="auto">
          <a:xfrm>
            <a:off x="0" y="0"/>
            <a:ext cx="7772400" cy="100584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35" name="AutoShape 15"/>
          <p:cNvSpPr>
            <a:spLocks noChangeArrowheads="1"/>
          </p:cNvSpPr>
          <p:nvPr/>
        </p:nvSpPr>
        <p:spPr bwMode="auto">
          <a:xfrm>
            <a:off x="0" y="0"/>
            <a:ext cx="7772400" cy="100584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36" name="AutoShape 16"/>
          <p:cNvSpPr>
            <a:spLocks noChangeArrowheads="1"/>
          </p:cNvSpPr>
          <p:nvPr/>
        </p:nvSpPr>
        <p:spPr bwMode="auto">
          <a:xfrm>
            <a:off x="0" y="0"/>
            <a:ext cx="7772400" cy="100584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37" name="AutoShape 17"/>
          <p:cNvSpPr>
            <a:spLocks noChangeArrowheads="1"/>
          </p:cNvSpPr>
          <p:nvPr/>
        </p:nvSpPr>
        <p:spPr bwMode="auto">
          <a:xfrm>
            <a:off x="0" y="0"/>
            <a:ext cx="7772400" cy="100584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38" name="AutoShape 18"/>
          <p:cNvSpPr>
            <a:spLocks noChangeArrowheads="1"/>
          </p:cNvSpPr>
          <p:nvPr/>
        </p:nvSpPr>
        <p:spPr bwMode="auto">
          <a:xfrm>
            <a:off x="0" y="0"/>
            <a:ext cx="7772400" cy="100584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39" name="AutoShape 19"/>
          <p:cNvSpPr>
            <a:spLocks noChangeArrowheads="1"/>
          </p:cNvSpPr>
          <p:nvPr/>
        </p:nvSpPr>
        <p:spPr bwMode="auto">
          <a:xfrm>
            <a:off x="0" y="0"/>
            <a:ext cx="7772400" cy="100584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40" name="Text Box 20"/>
          <p:cNvSpPr txBox="1">
            <a:spLocks noChangeArrowheads="1"/>
          </p:cNvSpPr>
          <p:nvPr/>
        </p:nvSpPr>
        <p:spPr bwMode="auto">
          <a:xfrm>
            <a:off x="1587500" y="1006475"/>
            <a:ext cx="4595813" cy="3448050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41" name="Rectangle 21"/>
          <p:cNvSpPr>
            <a:spLocks noGrp="1" noChangeArrowheads="1"/>
          </p:cNvSpPr>
          <p:nvPr>
            <p:ph type="body"/>
          </p:nvPr>
        </p:nvSpPr>
        <p:spPr bwMode="auto">
          <a:xfrm>
            <a:off x="1185863" y="4787900"/>
            <a:ext cx="5389562" cy="3808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5142" name="Rectangle 2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1600" y="763588"/>
            <a:ext cx="5011738" cy="3754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</p:spTree>
    <p:extLst>
      <p:ext uri="{BB962C8B-B14F-4D97-AF65-F5344CB8AC3E}">
        <p14:creationId xmlns:p14="http://schemas.microsoft.com/office/powerpoint/2010/main" val="155185141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soundsoftware.ac.uk/icassp-2012-paper" TargetMode="External"/><Relationship Id="rId7" Type="http://schemas.openxmlformats.org/officeDocument/2006/relationships/hyperlink" Target="http://code.soundsoftware.ac.uk/projects/soundsoftware-site/wiki/Why" TargetMode="External"/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Relationship Id="rId6" Type="http://schemas.openxmlformats.org/officeDocument/2006/relationships/hyperlink" Target="http://soundsoftware.ac.uk/getting-started-soundsoftware-code-site" TargetMode="External"/><Relationship Id="rId5" Type="http://schemas.openxmlformats.org/officeDocument/2006/relationships/hyperlink" Target="http://soundsoftware.ac.uk/version-control-what-system-to-use" TargetMode="External"/><Relationship Id="rId4" Type="http://schemas.openxmlformats.org/officeDocument/2006/relationships/hyperlink" Target="http://soundsoftware.ac.uk/open-source-software-licences-explained" TargetMode="Externa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code.soundsoftware.ac.uk/documents/17" TargetMode="External"/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1600" y="763588"/>
            <a:ext cx="5027613" cy="377031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150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185863" y="4787900"/>
            <a:ext cx="5402262" cy="382111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288319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3188" y="763588"/>
            <a:ext cx="5016500" cy="37623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253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185863" y="4787900"/>
            <a:ext cx="5394325" cy="381317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486723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4775" y="763588"/>
            <a:ext cx="5006975" cy="37560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355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185863" y="4787900"/>
            <a:ext cx="5391150" cy="38100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833849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4775" y="763588"/>
            <a:ext cx="5006975" cy="37560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355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185863" y="4787900"/>
            <a:ext cx="5391150" cy="38100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092738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3188" y="763588"/>
            <a:ext cx="5014912" cy="37607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560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185863" y="4787900"/>
            <a:ext cx="5395912" cy="381476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715986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4775" y="763588"/>
            <a:ext cx="5006975" cy="37560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457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185863" y="4787900"/>
            <a:ext cx="5391150" cy="38100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522912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4775" y="763588"/>
            <a:ext cx="5006975" cy="37560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765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185863" y="4787900"/>
            <a:ext cx="5391150" cy="38100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561914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3188" y="763588"/>
            <a:ext cx="5016500" cy="37623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5842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185863" y="4787900"/>
            <a:ext cx="5397500" cy="443547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>
              <a:spcBef>
                <a:spcPts val="450"/>
              </a:spcBef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dirty="0">
                <a:ea typeface="Series 60 Sans" charset="0"/>
                <a:cs typeface="Series 60 Sans" charset="0"/>
              </a:rPr>
              <a:t>Other links:</a:t>
            </a:r>
          </a:p>
          <a:p>
            <a:pPr>
              <a:spcBef>
                <a:spcPts val="450"/>
              </a:spcBef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en-GB" dirty="0">
              <a:ea typeface="Series 60 Sans" charset="0"/>
              <a:cs typeface="Series 60 Sans" charset="0"/>
            </a:endParaRPr>
          </a:p>
          <a:p>
            <a:pPr>
              <a:spcBef>
                <a:spcPts val="450"/>
              </a:spcBef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dirty="0">
                <a:ea typeface="Series 60 Sans" charset="0"/>
                <a:cs typeface="Series 60 Sans" charset="0"/>
              </a:rPr>
              <a:t>Sound Software: Towards Software Reuse in Audio and Music Research</a:t>
            </a:r>
            <a:br>
              <a:rPr lang="en-GB" dirty="0">
                <a:ea typeface="Series 60 Sans" charset="0"/>
                <a:cs typeface="Series 60 Sans" charset="0"/>
              </a:rPr>
            </a:br>
            <a:r>
              <a:rPr lang="en-GB" dirty="0">
                <a:ea typeface="Series 60 Sans" charset="0"/>
                <a:cs typeface="Series 60 Sans" charset="0"/>
              </a:rPr>
              <a:t>– our paper from ICASSP 2012 expanding on </a:t>
            </a:r>
            <a:r>
              <a:rPr lang="en-GB" smtClean="0">
                <a:ea typeface="Series 60 Sans" charset="0"/>
                <a:cs typeface="Series 60 Sans" charset="0"/>
              </a:rPr>
              <a:t>the motivation</a:t>
            </a:r>
            <a:endParaRPr lang="en-GB" dirty="0">
              <a:ea typeface="Series 60 Sans" charset="0"/>
              <a:cs typeface="Series 60 Sans" charset="0"/>
            </a:endParaRPr>
          </a:p>
          <a:p>
            <a:pPr>
              <a:spcBef>
                <a:spcPts val="450"/>
              </a:spcBef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dirty="0">
                <a:solidFill>
                  <a:srgbClr val="CCCCFF"/>
                </a:solidFill>
                <a:ea typeface="Series 60 Sans" charset="0"/>
                <a:cs typeface="Series 60 Sans" charset="0"/>
                <a:hlinkClick r:id="rId3"/>
              </a:rPr>
              <a:t>http://soundsoftware.ac.uk/icassp-2012-paper</a:t>
            </a:r>
          </a:p>
          <a:p>
            <a:pPr>
              <a:spcBef>
                <a:spcPts val="450"/>
              </a:spcBef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en-GB" dirty="0">
              <a:ea typeface="Series 60 Sans" charset="0"/>
              <a:cs typeface="Series 60 Sans" charset="0"/>
            </a:endParaRPr>
          </a:p>
          <a:p>
            <a:pPr>
              <a:spcBef>
                <a:spcPts val="450"/>
              </a:spcBef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dirty="0">
                <a:ea typeface="Series 60 Sans" charset="0"/>
                <a:cs typeface="Series 60 Sans" charset="0"/>
              </a:rPr>
              <a:t>Open source software licences explained</a:t>
            </a:r>
          </a:p>
          <a:p>
            <a:pPr>
              <a:spcBef>
                <a:spcPts val="450"/>
              </a:spcBef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dirty="0">
                <a:solidFill>
                  <a:srgbClr val="CCCCFF"/>
                </a:solidFill>
                <a:ea typeface="Series 60 Sans" charset="0"/>
                <a:cs typeface="Series 60 Sans" charset="0"/>
                <a:hlinkClick r:id="rId4"/>
              </a:rPr>
              <a:t>http://soundsoftware.ac.uk/open-source-software-licences-explained</a:t>
            </a:r>
            <a:r>
              <a:rPr lang="en-GB" dirty="0">
                <a:ea typeface="Series 60 Sans" charset="0"/>
                <a:cs typeface="Series 60 Sans" charset="0"/>
              </a:rPr>
              <a:t> </a:t>
            </a:r>
          </a:p>
          <a:p>
            <a:pPr>
              <a:spcBef>
                <a:spcPts val="450"/>
              </a:spcBef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en-GB" dirty="0">
              <a:ea typeface="Series 60 Sans" charset="0"/>
              <a:cs typeface="Series 60 Sans" charset="0"/>
            </a:endParaRPr>
          </a:p>
          <a:p>
            <a:pPr>
              <a:spcBef>
                <a:spcPts val="450"/>
              </a:spcBef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dirty="0">
                <a:ea typeface="Series 60 Sans" charset="0"/>
                <a:cs typeface="Series 60 Sans" charset="0"/>
              </a:rPr>
              <a:t>Version control: What system to use?</a:t>
            </a:r>
          </a:p>
          <a:p>
            <a:pPr>
              <a:spcBef>
                <a:spcPts val="450"/>
              </a:spcBef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dirty="0">
                <a:solidFill>
                  <a:srgbClr val="CCCCFF"/>
                </a:solidFill>
                <a:ea typeface="Series 60 Sans" charset="0"/>
                <a:cs typeface="Series 60 Sans" charset="0"/>
                <a:hlinkClick r:id="rId5"/>
              </a:rPr>
              <a:t>http://soundsoftware.ac.uk/version-control-what-system-to-use</a:t>
            </a:r>
            <a:r>
              <a:rPr lang="en-GB" dirty="0">
                <a:ea typeface="Series 60 Sans" charset="0"/>
                <a:cs typeface="Series 60 Sans" charset="0"/>
              </a:rPr>
              <a:t> </a:t>
            </a:r>
          </a:p>
          <a:p>
            <a:pPr>
              <a:spcBef>
                <a:spcPts val="450"/>
              </a:spcBef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en-GB" dirty="0">
              <a:ea typeface="Series 60 Sans" charset="0"/>
              <a:cs typeface="Series 60 Sans" charset="0"/>
            </a:endParaRPr>
          </a:p>
          <a:p>
            <a:pPr>
              <a:spcBef>
                <a:spcPts val="450"/>
              </a:spcBef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dirty="0">
                <a:ea typeface="Series 60 Sans" charset="0"/>
                <a:cs typeface="Series 60 Sans" charset="0"/>
              </a:rPr>
              <a:t>How to get started with our code site</a:t>
            </a:r>
          </a:p>
          <a:p>
            <a:pPr>
              <a:spcBef>
                <a:spcPts val="450"/>
              </a:spcBef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dirty="0">
                <a:solidFill>
                  <a:srgbClr val="CCCCFF"/>
                </a:solidFill>
                <a:ea typeface="Series 60 Sans" charset="0"/>
                <a:cs typeface="Series 60 Sans" charset="0"/>
                <a:hlinkClick r:id="rId6"/>
              </a:rPr>
              <a:t>http://soundsoftware.ac.uk/getting-started-soundsoftware-code-site</a:t>
            </a:r>
            <a:r>
              <a:rPr lang="en-GB" dirty="0">
                <a:ea typeface="Series 60 Sans" charset="0"/>
                <a:cs typeface="Series 60 Sans" charset="0"/>
              </a:rPr>
              <a:t> </a:t>
            </a:r>
          </a:p>
          <a:p>
            <a:pPr>
              <a:spcBef>
                <a:spcPts val="450"/>
              </a:spcBef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en-GB" dirty="0">
              <a:ea typeface="Series 60 Sans" charset="0"/>
              <a:cs typeface="Series 60 Sans" charset="0"/>
            </a:endParaRPr>
          </a:p>
          <a:p>
            <a:pPr>
              <a:spcBef>
                <a:spcPts val="450"/>
              </a:spcBef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dirty="0">
                <a:ea typeface="Series 60 Sans" charset="0"/>
                <a:cs typeface="Series 60 Sans" charset="0"/>
              </a:rPr>
              <a:t>Why might I want to use code.soundsoftware.ac.uk?</a:t>
            </a:r>
          </a:p>
          <a:p>
            <a:pPr>
              <a:spcBef>
                <a:spcPts val="450"/>
              </a:spcBef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dirty="0">
                <a:solidFill>
                  <a:srgbClr val="CCCCFF"/>
                </a:solidFill>
                <a:ea typeface="Series 60 Sans" charset="0"/>
                <a:cs typeface="Series 60 Sans" charset="0"/>
                <a:hlinkClick r:id="rId7"/>
              </a:rPr>
              <a:t>http://code.soundsoftware.ac.uk/projects/soundsoftware-site/wiki/Why</a:t>
            </a:r>
            <a:r>
              <a:rPr lang="en-GB" dirty="0">
                <a:ea typeface="Series 60 Sans" charset="0"/>
                <a:cs typeface="Series 60 Sans" charset="0"/>
              </a:rPr>
              <a:t> </a:t>
            </a:r>
          </a:p>
          <a:p>
            <a:pPr>
              <a:spcBef>
                <a:spcPts val="450"/>
              </a:spcBef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en-GB" dirty="0">
              <a:ea typeface="Series 60 Sans" charset="0"/>
              <a:cs typeface="Series 60 Sans" charset="0"/>
            </a:endParaRPr>
          </a:p>
          <a:p>
            <a:pPr>
              <a:spcBef>
                <a:spcPts val="450"/>
              </a:spcBef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en-GB" dirty="0">
              <a:ea typeface="Series 60 Sans" charset="0"/>
              <a:cs typeface="Series 60 San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18159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3188" y="763588"/>
            <a:ext cx="5016500" cy="37623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253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185863" y="4787900"/>
            <a:ext cx="5394325" cy="381317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77494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3188" y="763588"/>
            <a:ext cx="5016500" cy="37623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253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185863" y="4787900"/>
            <a:ext cx="5394325" cy="381317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699732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1"/>
          <p:cNvSpPr txBox="1">
            <a:spLocks noChangeArrowheads="1" noTextEdit="1"/>
          </p:cNvSpPr>
          <p:nvPr>
            <p:ph type="sldImg"/>
          </p:nvPr>
        </p:nvSpPr>
        <p:spPr>
          <a:xfrm>
            <a:off x="1373188" y="763588"/>
            <a:ext cx="5019675" cy="376555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3315" name="Text Box 2"/>
          <p:cNvSpPr txBox="1">
            <a:spLocks noChangeArrowheads="1"/>
          </p:cNvSpPr>
          <p:nvPr>
            <p:ph type="body" idx="1"/>
          </p:nvPr>
        </p:nvSpPr>
        <p:spPr>
          <a:xfrm>
            <a:off x="1185863" y="4787900"/>
            <a:ext cx="5400675" cy="3821113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spcBef>
                <a:spcPts val="450"/>
              </a:spcBef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mtClean="0">
                <a:ea typeface="Series 60 Sans" charset="0"/>
                <a:cs typeface="Series 60 Sans" charset="0"/>
              </a:rPr>
              <a:t>Our survey of UK audio and music researchers ran from Oct 2010 – April 2011.</a:t>
            </a:r>
          </a:p>
          <a:p>
            <a:pPr>
              <a:spcBef>
                <a:spcPts val="450"/>
              </a:spcBef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mtClean="0">
                <a:ea typeface="Series 60 Sans" charset="0"/>
                <a:cs typeface="Series 60 Sans" charset="0"/>
              </a:rPr>
              <a:t>We had 54 complete and 23 partial responses.</a:t>
            </a:r>
          </a:p>
          <a:p>
            <a:pPr>
              <a:spcBef>
                <a:spcPts val="450"/>
              </a:spcBef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en-GB" smtClean="0">
              <a:ea typeface="Series 60 Sans" charset="0"/>
              <a:cs typeface="Series 60 Sans" charset="0"/>
            </a:endParaRPr>
          </a:p>
          <a:p>
            <a:pPr>
              <a:spcBef>
                <a:spcPts val="450"/>
              </a:spcBef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mtClean="0">
                <a:ea typeface="Series 60 Sans" charset="0"/>
                <a:cs typeface="Series 60 Sans" charset="0"/>
              </a:rPr>
              <a:t>82% of respondents said they developed code during their research work.</a:t>
            </a:r>
          </a:p>
          <a:p>
            <a:pPr>
              <a:spcBef>
                <a:spcPts val="450"/>
              </a:spcBef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en-GB" smtClean="0">
              <a:ea typeface="Series 60 Sans" charset="0"/>
              <a:cs typeface="Series 60 Sans" charset="0"/>
            </a:endParaRPr>
          </a:p>
          <a:p>
            <a:pPr>
              <a:spcBef>
                <a:spcPts val="450"/>
              </a:spcBef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en-GB" smtClean="0">
              <a:ea typeface="Series 60 Sans" charset="0"/>
              <a:cs typeface="Series 60 Sans" charset="0"/>
            </a:endParaRPr>
          </a:p>
          <a:p>
            <a:pPr>
              <a:spcBef>
                <a:spcPts val="450"/>
              </a:spcBef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en-GB" smtClean="0">
              <a:ea typeface="Series 60 Sans" charset="0"/>
              <a:cs typeface="Series 60 Sans" charset="0"/>
            </a:endParaRPr>
          </a:p>
          <a:p>
            <a:pPr>
              <a:spcBef>
                <a:spcPts val="450"/>
              </a:spcBef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en-GB" smtClean="0">
              <a:ea typeface="Series 60 Sans" charset="0"/>
              <a:cs typeface="Series 60 Sans" charset="0"/>
            </a:endParaRPr>
          </a:p>
          <a:p>
            <a:pPr>
              <a:spcBef>
                <a:spcPts val="450"/>
              </a:spcBef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en-GB" smtClean="0">
              <a:ea typeface="Series 60 Sans" charset="0"/>
              <a:cs typeface="Series 60 Sans" charset="0"/>
            </a:endParaRPr>
          </a:p>
          <a:p>
            <a:pPr>
              <a:spcBef>
                <a:spcPts val="450"/>
              </a:spcBef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en-GB" smtClean="0">
              <a:ea typeface="Series 60 Sans" charset="0"/>
              <a:cs typeface="Series 60 Sans" charset="0"/>
            </a:endParaRPr>
          </a:p>
          <a:p>
            <a:pPr>
              <a:spcBef>
                <a:spcPts val="450"/>
              </a:spcBef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en-GB" smtClean="0">
              <a:ea typeface="Series 60 Sans" charset="0"/>
              <a:cs typeface="Series 60 Sans" charset="0"/>
            </a:endParaRPr>
          </a:p>
          <a:p>
            <a:pPr>
              <a:spcBef>
                <a:spcPts val="450"/>
              </a:spcBef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en-GB" smtClean="0">
              <a:ea typeface="Series 60 Sans" charset="0"/>
              <a:cs typeface="Series 60 Sans" charset="0"/>
            </a:endParaRPr>
          </a:p>
          <a:p>
            <a:pPr>
              <a:spcBef>
                <a:spcPts val="450"/>
              </a:spcBef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en-GB" smtClean="0">
              <a:ea typeface="Series 60 Sans" charset="0"/>
              <a:cs typeface="Series 60 Sans" charset="0"/>
            </a:endParaRPr>
          </a:p>
          <a:p>
            <a:pPr>
              <a:spcBef>
                <a:spcPts val="450"/>
              </a:spcBef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mtClean="0">
                <a:ea typeface="Series 60 Sans" charset="0"/>
                <a:cs typeface="Series 60 Sans" charset="0"/>
              </a:rPr>
              <a:t>See </a:t>
            </a:r>
            <a:r>
              <a:rPr lang="en-GB" smtClean="0">
                <a:solidFill>
                  <a:srgbClr val="CCCCFF"/>
                </a:solidFill>
                <a:ea typeface="Series 60 Sans" charset="0"/>
                <a:cs typeface="Series 60 Sans" charset="0"/>
                <a:hlinkClick r:id="rId3"/>
              </a:rPr>
              <a:t>http://code.soundsoftware.ac.uk/documents/17</a:t>
            </a:r>
            <a:r>
              <a:rPr lang="en-GB" smtClean="0">
                <a:ea typeface="Series 60 Sans" charset="0"/>
                <a:cs typeface="Series 60 Sans" charset="0"/>
              </a:rPr>
              <a:t> for the survey report.</a:t>
            </a:r>
          </a:p>
          <a:p>
            <a:pPr>
              <a:spcBef>
                <a:spcPts val="450"/>
              </a:spcBef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en-GB" smtClean="0">
              <a:ea typeface="Series 60 Sans" charset="0"/>
              <a:cs typeface="Series 60 Sans" charset="0"/>
            </a:endParaRPr>
          </a:p>
          <a:p>
            <a:pPr>
              <a:spcBef>
                <a:spcPts val="450"/>
              </a:spcBef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en-GB" smtClean="0">
              <a:ea typeface="Series 60 Sans" charset="0"/>
              <a:cs typeface="Series 60 San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281332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1"/>
          <p:cNvSpPr txBox="1">
            <a:spLocks noChangeArrowheads="1" noTextEdit="1"/>
          </p:cNvSpPr>
          <p:nvPr>
            <p:ph type="sldImg"/>
          </p:nvPr>
        </p:nvSpPr>
        <p:spPr>
          <a:xfrm>
            <a:off x="1373188" y="763588"/>
            <a:ext cx="5019675" cy="376555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5363" name="Text Box 2"/>
          <p:cNvSpPr txBox="1">
            <a:spLocks noChangeArrowheads="1"/>
          </p:cNvSpPr>
          <p:nvPr>
            <p:ph type="body" idx="1"/>
          </p:nvPr>
        </p:nvSpPr>
        <p:spPr>
          <a:xfrm>
            <a:off x="1185863" y="4787900"/>
            <a:ext cx="5400675" cy="3821113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spcBef>
                <a:spcPts val="450"/>
              </a:spcBef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mtClean="0">
                <a:ea typeface="Series 60 Sans" charset="0"/>
                <a:cs typeface="Series 60 Sans" charset="0"/>
              </a:rPr>
              <a:t>Of those, 39% reported having taken some steps toward reproducibility of their work.</a:t>
            </a:r>
          </a:p>
          <a:p>
            <a:pPr>
              <a:spcBef>
                <a:spcPts val="450"/>
              </a:spcBef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en-GB" smtClean="0">
              <a:ea typeface="Series 60 Sans" charset="0"/>
              <a:cs typeface="Series 60 Sans" charset="0"/>
            </a:endParaRPr>
          </a:p>
          <a:p>
            <a:pPr>
              <a:spcBef>
                <a:spcPts val="450"/>
              </a:spcBef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mtClean="0">
                <a:ea typeface="Series 60 Sans" charset="0"/>
                <a:cs typeface="Series 60 Sans" charset="0"/>
              </a:rPr>
              <a:t>Apart from publishing code and data, examples included: using standard, publicly-available datasets and calibration procedures, and documenting code and data so that researchers in the same group could reproduce the results later.</a:t>
            </a:r>
          </a:p>
          <a:p>
            <a:pPr>
              <a:spcBef>
                <a:spcPts val="450"/>
              </a:spcBef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en-GB" smtClean="0">
              <a:ea typeface="Series 60 Sans" charset="0"/>
              <a:cs typeface="Series 60 San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669118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1"/>
          <p:cNvSpPr txBox="1">
            <a:spLocks noChangeArrowheads="1" noTextEdit="1"/>
          </p:cNvSpPr>
          <p:nvPr>
            <p:ph type="sldImg"/>
          </p:nvPr>
        </p:nvSpPr>
        <p:spPr>
          <a:xfrm>
            <a:off x="1373188" y="763588"/>
            <a:ext cx="5019675" cy="376555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7411" name="Text Box 2"/>
          <p:cNvSpPr txBox="1">
            <a:spLocks noChangeArrowheads="1"/>
          </p:cNvSpPr>
          <p:nvPr>
            <p:ph type="body" idx="1"/>
          </p:nvPr>
        </p:nvSpPr>
        <p:spPr>
          <a:xfrm>
            <a:off x="1185863" y="4787900"/>
            <a:ext cx="5400675" cy="3821113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spcBef>
                <a:spcPts val="450"/>
              </a:spcBef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mtClean="0">
                <a:ea typeface="Series 60 Sans" charset="0"/>
                <a:cs typeface="Series 60 Sans" charset="0"/>
              </a:rPr>
              <a:t>Of the respondents reporting taking steps to reproducibility, 35% reported actually having published any code.</a:t>
            </a:r>
          </a:p>
        </p:txBody>
      </p:sp>
    </p:spTree>
    <p:extLst>
      <p:ext uri="{BB962C8B-B14F-4D97-AF65-F5344CB8AC3E}">
        <p14:creationId xmlns:p14="http://schemas.microsoft.com/office/powerpoint/2010/main" val="71775718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1"/>
          <p:cNvSpPr txBox="1">
            <a:spLocks noChangeArrowheads="1" noTextEdit="1"/>
          </p:cNvSpPr>
          <p:nvPr>
            <p:ph type="sldImg"/>
          </p:nvPr>
        </p:nvSpPr>
        <p:spPr>
          <a:xfrm>
            <a:off x="1373188" y="763588"/>
            <a:ext cx="5019675" cy="376555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9459" name="Text Box 2"/>
          <p:cNvSpPr txBox="1">
            <a:spLocks noChangeArrowheads="1"/>
          </p:cNvSpPr>
          <p:nvPr>
            <p:ph type="body" idx="1"/>
          </p:nvPr>
        </p:nvSpPr>
        <p:spPr>
          <a:xfrm>
            <a:off x="1185863" y="4787900"/>
            <a:ext cx="5400675" cy="3821113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spcBef>
                <a:spcPts val="450"/>
              </a:spcBef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mtClean="0">
                <a:ea typeface="Series 60 Sans" charset="0"/>
                <a:cs typeface="Series 60 Sans" charset="0"/>
              </a:rPr>
              <a:t>That's 11% of the whole, or 14% of the respondents who reported developing code.</a:t>
            </a:r>
          </a:p>
          <a:p>
            <a:pPr>
              <a:spcBef>
                <a:spcPts val="450"/>
              </a:spcBef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en-GB" smtClean="0">
              <a:ea typeface="Series 60 Sans" charset="0"/>
              <a:cs typeface="Series 60 Sans" charset="0"/>
            </a:endParaRPr>
          </a:p>
          <a:p>
            <a:pPr>
              <a:spcBef>
                <a:spcPts val="450"/>
              </a:spcBef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mtClean="0">
                <a:ea typeface="Series 60 Sans" charset="0"/>
                <a:cs typeface="Series 60 Sans" charset="0"/>
              </a:rPr>
              <a:t>Respondents also reported using a wide variety of frameworks, languages  and technologies.</a:t>
            </a:r>
          </a:p>
          <a:p>
            <a:pPr>
              <a:spcBef>
                <a:spcPts val="450"/>
              </a:spcBef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mtClean="0">
                <a:ea typeface="Series 60 Sans" charset="0"/>
                <a:cs typeface="Series 60 Sans" charset="0"/>
              </a:rPr>
              <a:t>These included MATLAB and numerous toolboxes, Max/MSP, C++ and OpenFrameworks, Juce, HTK and MPTK, SuperCollider, Python, and Clojure.</a:t>
            </a:r>
          </a:p>
          <a:p>
            <a:pPr>
              <a:spcBef>
                <a:spcPts val="450"/>
              </a:spcBef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en-GB" smtClean="0">
              <a:ea typeface="Series 60 Sans" charset="0"/>
              <a:cs typeface="Series 60 Sans" charset="0"/>
            </a:endParaRPr>
          </a:p>
          <a:p>
            <a:pPr>
              <a:spcBef>
                <a:spcPts val="450"/>
              </a:spcBef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en-GB" smtClean="0">
              <a:ea typeface="Series 60 Sans" charset="0"/>
              <a:cs typeface="Series 60 Sans" charset="0"/>
            </a:endParaRPr>
          </a:p>
          <a:p>
            <a:pPr>
              <a:spcBef>
                <a:spcPts val="450"/>
              </a:spcBef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en-GB" smtClean="0">
              <a:ea typeface="Series 60 Sans" charset="0"/>
              <a:cs typeface="Series 60 San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184698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1"/>
          <p:cNvSpPr txBox="1">
            <a:spLocks noChangeArrowheads="1" noTextEdit="1"/>
          </p:cNvSpPr>
          <p:nvPr>
            <p:ph type="sldImg"/>
          </p:nvPr>
        </p:nvSpPr>
        <p:spPr>
          <a:xfrm>
            <a:off x="1373188" y="763588"/>
            <a:ext cx="5014912" cy="3760787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5843" name="Text Box 2"/>
          <p:cNvSpPr txBox="1">
            <a:spLocks noChangeArrowheads="1"/>
          </p:cNvSpPr>
          <p:nvPr>
            <p:ph type="body" idx="1"/>
          </p:nvPr>
        </p:nvSpPr>
        <p:spPr>
          <a:xfrm>
            <a:off x="1185863" y="4787900"/>
            <a:ext cx="5395912" cy="3814763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spcBef>
                <a:spcPts val="450"/>
              </a:spcBef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mtClean="0">
                <a:ea typeface="Series 60 Sans" charset="0"/>
                <a:cs typeface="Series 60 Sans" charset="0"/>
              </a:rPr>
              <a:t>These are barriers to publication and reuse of code, rather than of data sets.</a:t>
            </a:r>
          </a:p>
          <a:p>
            <a:pPr>
              <a:spcBef>
                <a:spcPts val="450"/>
              </a:spcBef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en-GB" smtClean="0">
              <a:ea typeface="Series 60 Sans" charset="0"/>
              <a:cs typeface="Series 60 San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991022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3188" y="763588"/>
            <a:ext cx="5016500" cy="37623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253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185863" y="4787900"/>
            <a:ext cx="5394325" cy="381317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02860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60475" y="1236663"/>
            <a:ext cx="7559675" cy="2632075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60475" y="3970338"/>
            <a:ext cx="7559675" cy="1825625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4355058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5725903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69175" y="720725"/>
            <a:ext cx="2335213" cy="621188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60363" y="720725"/>
            <a:ext cx="6856412" cy="621188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7604363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60475" y="1236663"/>
            <a:ext cx="7559675" cy="2632075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60475" y="3970338"/>
            <a:ext cx="7559675" cy="1825625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48385051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0759048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7388" y="1884363"/>
            <a:ext cx="8694737" cy="31448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388" y="5059363"/>
            <a:ext cx="8694737" cy="16525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5846516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60363" y="1957388"/>
            <a:ext cx="4595812" cy="49752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08575" y="1957388"/>
            <a:ext cx="4595813" cy="49752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98899784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3738" y="403225"/>
            <a:ext cx="8694737" cy="14605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3738" y="1852613"/>
            <a:ext cx="4265612" cy="9080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3738" y="2760663"/>
            <a:ext cx="4265612" cy="40624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03813" y="1852613"/>
            <a:ext cx="4284662" cy="9080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03813" y="2760663"/>
            <a:ext cx="4284662" cy="40624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271283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70040546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4494036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3738" y="503238"/>
            <a:ext cx="3251200" cy="17653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6250" y="1089025"/>
            <a:ext cx="5102225" cy="53721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3738" y="2268538"/>
            <a:ext cx="3251200" cy="420052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804203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39246146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3738" y="503238"/>
            <a:ext cx="3251200" cy="17653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86250" y="1089025"/>
            <a:ext cx="5102225" cy="5372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3738" y="2268538"/>
            <a:ext cx="3251200" cy="420052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2045849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53652882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69175" y="720725"/>
            <a:ext cx="2335213" cy="621188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60363" y="720725"/>
            <a:ext cx="6856412" cy="621188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39373808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60475" y="1236663"/>
            <a:ext cx="7559675" cy="2632075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60475" y="3970338"/>
            <a:ext cx="7559675" cy="1825625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36449677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549270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7388" y="1884363"/>
            <a:ext cx="8694737" cy="31448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388" y="5059363"/>
            <a:ext cx="8694737" cy="16525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9792944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60363" y="1957388"/>
            <a:ext cx="4595812" cy="49752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08575" y="1957388"/>
            <a:ext cx="4595813" cy="49752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47248202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3738" y="403225"/>
            <a:ext cx="8694737" cy="14605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3738" y="1852613"/>
            <a:ext cx="4265612" cy="9080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3738" y="2760663"/>
            <a:ext cx="4265612" cy="40624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03813" y="1852613"/>
            <a:ext cx="4284662" cy="9080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03813" y="2760663"/>
            <a:ext cx="4284662" cy="40624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3474291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84834678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03149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7388" y="1884363"/>
            <a:ext cx="8694737" cy="31448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388" y="5059363"/>
            <a:ext cx="8694737" cy="16525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7220622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3738" y="503238"/>
            <a:ext cx="3251200" cy="17653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6250" y="1089025"/>
            <a:ext cx="5102225" cy="53721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3738" y="2268538"/>
            <a:ext cx="3251200" cy="420052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8752145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3738" y="503238"/>
            <a:ext cx="3251200" cy="17653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86250" y="1089025"/>
            <a:ext cx="5102225" cy="5372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3738" y="2268538"/>
            <a:ext cx="3251200" cy="420052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3535475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66271977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69175" y="720725"/>
            <a:ext cx="2335213" cy="621188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60363" y="720725"/>
            <a:ext cx="6856412" cy="621188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3011817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60475" y="1236663"/>
            <a:ext cx="7559675" cy="2632075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60475" y="3970338"/>
            <a:ext cx="7559675" cy="1825625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381424296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162157371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7388" y="1884363"/>
            <a:ext cx="8694737" cy="31448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388" y="5059363"/>
            <a:ext cx="8694737" cy="16525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28101259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60363" y="1957388"/>
            <a:ext cx="4595812" cy="49752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08575" y="1957388"/>
            <a:ext cx="4595813" cy="49752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449826951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3738" y="403225"/>
            <a:ext cx="8694737" cy="14605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3738" y="1852613"/>
            <a:ext cx="4265612" cy="9080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3738" y="2760663"/>
            <a:ext cx="4265612" cy="40624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03813" y="1852613"/>
            <a:ext cx="4284662" cy="9080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03813" y="2760663"/>
            <a:ext cx="4284662" cy="40624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50673038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0299969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60363" y="1957388"/>
            <a:ext cx="4595812" cy="49752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08575" y="1957388"/>
            <a:ext cx="4595813" cy="49752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979732776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95034507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3738" y="503238"/>
            <a:ext cx="3251200" cy="17653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6250" y="1089025"/>
            <a:ext cx="5102225" cy="53721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3738" y="2268538"/>
            <a:ext cx="3251200" cy="420052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33665071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3738" y="503238"/>
            <a:ext cx="3251200" cy="17653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86250" y="1089025"/>
            <a:ext cx="5102225" cy="5372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3738" y="2268538"/>
            <a:ext cx="3251200" cy="420052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83731423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915807087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69175" y="720725"/>
            <a:ext cx="2335213" cy="621188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60363" y="720725"/>
            <a:ext cx="6856412" cy="621188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5080151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3738" y="403225"/>
            <a:ext cx="8694737" cy="14605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3738" y="1852613"/>
            <a:ext cx="4265612" cy="9080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3738" y="2760663"/>
            <a:ext cx="4265612" cy="40624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03813" y="1852613"/>
            <a:ext cx="4284662" cy="9080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03813" y="2760663"/>
            <a:ext cx="4284662" cy="40624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7902748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5145960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698579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3738" y="503238"/>
            <a:ext cx="3251200" cy="17653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6250" y="1089025"/>
            <a:ext cx="5102225" cy="53721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3738" y="2268538"/>
            <a:ext cx="3251200" cy="420052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777902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3738" y="503238"/>
            <a:ext cx="3251200" cy="17653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86250" y="1089025"/>
            <a:ext cx="5102225" cy="5372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3738" y="2268538"/>
            <a:ext cx="3251200" cy="420052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334873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jpe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image" Target="../media/image2.jpe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DFA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360363" y="720725"/>
            <a:ext cx="9344025" cy="884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0800" tIns="50400" rIns="100800" bIns="504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360363" y="1957388"/>
            <a:ext cx="9344025" cy="4975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0800" tIns="50400" rIns="100800" bIns="504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</p:txBody>
      </p:sp>
      <p:sp>
        <p:nvSpPr>
          <p:cNvPr id="1027" name="Line 3"/>
          <p:cNvSpPr>
            <a:spLocks noChangeShapeType="1"/>
          </p:cNvSpPr>
          <p:nvPr/>
        </p:nvSpPr>
        <p:spPr bwMode="auto">
          <a:xfrm>
            <a:off x="360363" y="720725"/>
            <a:ext cx="9359900" cy="1588"/>
          </a:xfrm>
          <a:prstGeom prst="line">
            <a:avLst/>
          </a:prstGeom>
          <a:noFill/>
          <a:ln w="28800" cap="sq">
            <a:solidFill>
              <a:srgbClr val="A9B68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8" name="Line 4"/>
          <p:cNvSpPr>
            <a:spLocks noChangeShapeType="1"/>
          </p:cNvSpPr>
          <p:nvPr/>
        </p:nvSpPr>
        <p:spPr bwMode="auto">
          <a:xfrm>
            <a:off x="360363" y="6840538"/>
            <a:ext cx="9359900" cy="1587"/>
          </a:xfrm>
          <a:prstGeom prst="line">
            <a:avLst/>
          </a:prstGeom>
          <a:noFill/>
          <a:ln w="28800" cap="sq">
            <a:solidFill>
              <a:srgbClr val="A9B68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6908800"/>
            <a:ext cx="2686050" cy="204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txStyles>
    <p:titleStyle>
      <a:lvl1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 b="1" kern="1200">
          <a:solidFill>
            <a:srgbClr val="3E442C"/>
          </a:solidFill>
          <a:latin typeface="+mj-lt"/>
          <a:ea typeface="+mj-ea"/>
          <a:cs typeface="+mj-cs"/>
        </a:defRPr>
      </a:lvl1pPr>
      <a:lvl2pPr marL="742950" indent="-28575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 b="1">
          <a:solidFill>
            <a:srgbClr val="3E442C"/>
          </a:solidFill>
          <a:latin typeface="Gillius ADF No2" pitchFamily="32" charset="0"/>
          <a:ea typeface="DejaVu Sans" charset="0"/>
          <a:cs typeface="DejaVu Sans" charset="0"/>
        </a:defRPr>
      </a:lvl2pPr>
      <a:lvl3pPr marL="11430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 b="1">
          <a:solidFill>
            <a:srgbClr val="3E442C"/>
          </a:solidFill>
          <a:latin typeface="Gillius ADF No2" pitchFamily="32" charset="0"/>
          <a:ea typeface="DejaVu Sans" charset="0"/>
          <a:cs typeface="DejaVu Sans" charset="0"/>
        </a:defRPr>
      </a:lvl3pPr>
      <a:lvl4pPr marL="16002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 b="1">
          <a:solidFill>
            <a:srgbClr val="3E442C"/>
          </a:solidFill>
          <a:latin typeface="Gillius ADF No2" pitchFamily="32" charset="0"/>
          <a:ea typeface="DejaVu Sans" charset="0"/>
          <a:cs typeface="DejaVu Sans" charset="0"/>
        </a:defRPr>
      </a:lvl4pPr>
      <a:lvl5pPr marL="20574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 b="1">
          <a:solidFill>
            <a:srgbClr val="3E442C"/>
          </a:solidFill>
          <a:latin typeface="Gillius ADF No2" pitchFamily="32" charset="0"/>
          <a:ea typeface="DejaVu Sans" charset="0"/>
          <a:cs typeface="DejaVu Sans" charset="0"/>
        </a:defRPr>
      </a:lvl5pPr>
      <a:lvl6pPr marL="25146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 b="1">
          <a:solidFill>
            <a:srgbClr val="3E442C"/>
          </a:solidFill>
          <a:latin typeface="Gillius ADF No2" pitchFamily="32" charset="0"/>
          <a:ea typeface="DejaVu Sans" charset="0"/>
          <a:cs typeface="DejaVu Sans" charset="0"/>
        </a:defRPr>
      </a:lvl6pPr>
      <a:lvl7pPr marL="29718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 b="1">
          <a:solidFill>
            <a:srgbClr val="3E442C"/>
          </a:solidFill>
          <a:latin typeface="Gillius ADF No2" pitchFamily="32" charset="0"/>
          <a:ea typeface="DejaVu Sans" charset="0"/>
          <a:cs typeface="DejaVu Sans" charset="0"/>
        </a:defRPr>
      </a:lvl7pPr>
      <a:lvl8pPr marL="34290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 b="1">
          <a:solidFill>
            <a:srgbClr val="3E442C"/>
          </a:solidFill>
          <a:latin typeface="Gillius ADF No2" pitchFamily="32" charset="0"/>
          <a:ea typeface="DejaVu Sans" charset="0"/>
          <a:cs typeface="DejaVu Sans" charset="0"/>
        </a:defRPr>
      </a:lvl8pPr>
      <a:lvl9pPr marL="38862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 b="1">
          <a:solidFill>
            <a:srgbClr val="3E442C"/>
          </a:solidFill>
          <a:latin typeface="Gillius ADF No2" pitchFamily="32" charset="0"/>
          <a:ea typeface="DejaVu Sans" charset="0"/>
          <a:cs typeface="DejaVu Sans" charset="0"/>
        </a:defRPr>
      </a:lvl9pPr>
    </p:titleStyle>
    <p:bodyStyle>
      <a:lvl1pPr marL="342900" indent="-342900" algn="l" defTabSz="449263" rtl="0" eaLnBrk="0" fontAlgn="base" hangingPunct="0">
        <a:spcBef>
          <a:spcPts val="65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600" kern="1200">
          <a:solidFill>
            <a:srgbClr val="3E442C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65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600" kern="1200">
          <a:solidFill>
            <a:srgbClr val="3E442C"/>
          </a:solidFill>
          <a:latin typeface="+mn-lt"/>
          <a:ea typeface="+mn-ea"/>
          <a:cs typeface="+mn-cs"/>
        </a:defRPr>
      </a:lvl2pPr>
      <a:lvl3pPr marL="1143000" indent="-228600" algn="l" defTabSz="449263" rtl="0" eaLnBrk="0" fontAlgn="base" hangingPunct="0">
        <a:spcBef>
          <a:spcPts val="65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600" kern="1200">
          <a:solidFill>
            <a:srgbClr val="3E442C"/>
          </a:solidFill>
          <a:latin typeface="+mn-lt"/>
          <a:ea typeface="+mn-ea"/>
          <a:cs typeface="+mn-cs"/>
        </a:defRPr>
      </a:lvl3pPr>
      <a:lvl4pPr marL="1600200" indent="-228600" algn="l" defTabSz="449263" rtl="0" eaLnBrk="0" fontAlgn="base" hangingPunct="0">
        <a:spcBef>
          <a:spcPts val="65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600" kern="1200">
          <a:solidFill>
            <a:srgbClr val="3E442C"/>
          </a:solidFill>
          <a:latin typeface="+mn-lt"/>
          <a:ea typeface="+mn-ea"/>
          <a:cs typeface="+mn-cs"/>
        </a:defRPr>
      </a:lvl4pPr>
      <a:lvl5pPr marL="2057400" indent="-228600" algn="l" defTabSz="449263" rtl="0" eaLnBrk="0" fontAlgn="base" hangingPunct="0">
        <a:spcBef>
          <a:spcPts val="65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600" kern="1200">
          <a:solidFill>
            <a:srgbClr val="3E442C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DFA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Line 1"/>
          <p:cNvSpPr>
            <a:spLocks noChangeShapeType="1"/>
          </p:cNvSpPr>
          <p:nvPr/>
        </p:nvSpPr>
        <p:spPr bwMode="auto">
          <a:xfrm>
            <a:off x="360363" y="720725"/>
            <a:ext cx="9359900" cy="1588"/>
          </a:xfrm>
          <a:prstGeom prst="line">
            <a:avLst/>
          </a:prstGeom>
          <a:noFill/>
          <a:ln w="28800" cap="sq">
            <a:solidFill>
              <a:srgbClr val="A9B68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0" name="Line 2"/>
          <p:cNvSpPr>
            <a:spLocks noChangeShapeType="1"/>
          </p:cNvSpPr>
          <p:nvPr/>
        </p:nvSpPr>
        <p:spPr bwMode="auto">
          <a:xfrm>
            <a:off x="360363" y="6840538"/>
            <a:ext cx="9359900" cy="1587"/>
          </a:xfrm>
          <a:prstGeom prst="line">
            <a:avLst/>
          </a:prstGeom>
          <a:noFill/>
          <a:ln w="28800" cap="sq">
            <a:solidFill>
              <a:srgbClr val="A9B68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6908800"/>
            <a:ext cx="2686050" cy="204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363" y="6948488"/>
            <a:ext cx="852487" cy="33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053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360363" y="720725"/>
            <a:ext cx="9344025" cy="884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0800" tIns="50400" rIns="100800" bIns="504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360363" y="1957388"/>
            <a:ext cx="9344025" cy="4975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0800" tIns="50400" rIns="100800" bIns="504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xStyles>
    <p:titleStyle>
      <a:lvl1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 b="1" kern="1200">
          <a:solidFill>
            <a:srgbClr val="3E442C"/>
          </a:solidFill>
          <a:latin typeface="+mj-lt"/>
          <a:ea typeface="+mj-ea"/>
          <a:cs typeface="+mj-cs"/>
        </a:defRPr>
      </a:lvl1pPr>
      <a:lvl2pPr marL="742950" indent="-28575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 b="1">
          <a:solidFill>
            <a:srgbClr val="3E442C"/>
          </a:solidFill>
          <a:latin typeface="Gillius ADF No2" pitchFamily="32" charset="0"/>
          <a:ea typeface="DejaVu Sans" charset="0"/>
          <a:cs typeface="DejaVu Sans" charset="0"/>
        </a:defRPr>
      </a:lvl2pPr>
      <a:lvl3pPr marL="11430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 b="1">
          <a:solidFill>
            <a:srgbClr val="3E442C"/>
          </a:solidFill>
          <a:latin typeface="Gillius ADF No2" pitchFamily="32" charset="0"/>
          <a:ea typeface="DejaVu Sans" charset="0"/>
          <a:cs typeface="DejaVu Sans" charset="0"/>
        </a:defRPr>
      </a:lvl3pPr>
      <a:lvl4pPr marL="16002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 b="1">
          <a:solidFill>
            <a:srgbClr val="3E442C"/>
          </a:solidFill>
          <a:latin typeface="Gillius ADF No2" pitchFamily="32" charset="0"/>
          <a:ea typeface="DejaVu Sans" charset="0"/>
          <a:cs typeface="DejaVu Sans" charset="0"/>
        </a:defRPr>
      </a:lvl4pPr>
      <a:lvl5pPr marL="20574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 b="1">
          <a:solidFill>
            <a:srgbClr val="3E442C"/>
          </a:solidFill>
          <a:latin typeface="Gillius ADF No2" pitchFamily="32" charset="0"/>
          <a:ea typeface="DejaVu Sans" charset="0"/>
          <a:cs typeface="DejaVu Sans" charset="0"/>
        </a:defRPr>
      </a:lvl5pPr>
      <a:lvl6pPr marL="25146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 b="1">
          <a:solidFill>
            <a:srgbClr val="3E442C"/>
          </a:solidFill>
          <a:latin typeface="Gillius ADF No2" pitchFamily="32" charset="0"/>
          <a:ea typeface="DejaVu Sans" charset="0"/>
          <a:cs typeface="DejaVu Sans" charset="0"/>
        </a:defRPr>
      </a:lvl6pPr>
      <a:lvl7pPr marL="29718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 b="1">
          <a:solidFill>
            <a:srgbClr val="3E442C"/>
          </a:solidFill>
          <a:latin typeface="Gillius ADF No2" pitchFamily="32" charset="0"/>
          <a:ea typeface="DejaVu Sans" charset="0"/>
          <a:cs typeface="DejaVu Sans" charset="0"/>
        </a:defRPr>
      </a:lvl7pPr>
      <a:lvl8pPr marL="34290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 b="1">
          <a:solidFill>
            <a:srgbClr val="3E442C"/>
          </a:solidFill>
          <a:latin typeface="Gillius ADF No2" pitchFamily="32" charset="0"/>
          <a:ea typeface="DejaVu Sans" charset="0"/>
          <a:cs typeface="DejaVu Sans" charset="0"/>
        </a:defRPr>
      </a:lvl8pPr>
      <a:lvl9pPr marL="38862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 b="1">
          <a:solidFill>
            <a:srgbClr val="3E442C"/>
          </a:solidFill>
          <a:latin typeface="Gillius ADF No2" pitchFamily="32" charset="0"/>
          <a:ea typeface="DejaVu Sans" charset="0"/>
          <a:cs typeface="DejaVu Sans" charset="0"/>
        </a:defRPr>
      </a:lvl9pPr>
    </p:titleStyle>
    <p:bodyStyle>
      <a:lvl1pPr marL="342900" indent="-342900" algn="l" defTabSz="449263" rtl="0" eaLnBrk="0" fontAlgn="base" hangingPunct="0">
        <a:spcBef>
          <a:spcPts val="65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600" kern="1200">
          <a:solidFill>
            <a:srgbClr val="3E442C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65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600" kern="1200">
          <a:solidFill>
            <a:srgbClr val="3E442C"/>
          </a:solidFill>
          <a:latin typeface="+mn-lt"/>
          <a:ea typeface="+mn-ea"/>
          <a:cs typeface="+mn-cs"/>
        </a:defRPr>
      </a:lvl2pPr>
      <a:lvl3pPr marL="1143000" indent="-228600" algn="l" defTabSz="449263" rtl="0" eaLnBrk="0" fontAlgn="base" hangingPunct="0">
        <a:spcBef>
          <a:spcPts val="65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600" kern="1200">
          <a:solidFill>
            <a:srgbClr val="3E442C"/>
          </a:solidFill>
          <a:latin typeface="+mn-lt"/>
          <a:ea typeface="+mn-ea"/>
          <a:cs typeface="+mn-cs"/>
        </a:defRPr>
      </a:lvl3pPr>
      <a:lvl4pPr marL="1600200" indent="-228600" algn="l" defTabSz="449263" rtl="0" eaLnBrk="0" fontAlgn="base" hangingPunct="0">
        <a:spcBef>
          <a:spcPts val="65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600" kern="1200">
          <a:solidFill>
            <a:srgbClr val="3E442C"/>
          </a:solidFill>
          <a:latin typeface="+mn-lt"/>
          <a:ea typeface="+mn-ea"/>
          <a:cs typeface="+mn-cs"/>
        </a:defRPr>
      </a:lvl4pPr>
      <a:lvl5pPr marL="2057400" indent="-228600" algn="l" defTabSz="449263" rtl="0" eaLnBrk="0" fontAlgn="base" hangingPunct="0">
        <a:spcBef>
          <a:spcPts val="65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600" kern="1200">
          <a:solidFill>
            <a:srgbClr val="3E442C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DFA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Line 1"/>
          <p:cNvSpPr>
            <a:spLocks noChangeShapeType="1"/>
          </p:cNvSpPr>
          <p:nvPr/>
        </p:nvSpPr>
        <p:spPr bwMode="auto">
          <a:xfrm>
            <a:off x="360363" y="720725"/>
            <a:ext cx="9359900" cy="1588"/>
          </a:xfrm>
          <a:prstGeom prst="line">
            <a:avLst/>
          </a:prstGeom>
          <a:noFill/>
          <a:ln w="28800" cap="sq">
            <a:solidFill>
              <a:srgbClr val="A9B68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4" name="Line 2"/>
          <p:cNvSpPr>
            <a:spLocks noChangeShapeType="1"/>
          </p:cNvSpPr>
          <p:nvPr/>
        </p:nvSpPr>
        <p:spPr bwMode="auto">
          <a:xfrm>
            <a:off x="360363" y="6840538"/>
            <a:ext cx="9359900" cy="1587"/>
          </a:xfrm>
          <a:prstGeom prst="line">
            <a:avLst/>
          </a:prstGeom>
          <a:noFill/>
          <a:ln w="28800" cap="sq">
            <a:solidFill>
              <a:srgbClr val="A9B68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6908800"/>
            <a:ext cx="2686050" cy="204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363" y="6948488"/>
            <a:ext cx="852487" cy="33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3077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360363" y="720725"/>
            <a:ext cx="9344025" cy="884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0800" tIns="50400" rIns="100800" bIns="504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360363" y="1957388"/>
            <a:ext cx="9344025" cy="4975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0800" tIns="50400" rIns="100800" bIns="504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 b="1" kern="1200">
          <a:solidFill>
            <a:srgbClr val="3E442C"/>
          </a:solidFill>
          <a:latin typeface="+mj-lt"/>
          <a:ea typeface="+mj-ea"/>
          <a:cs typeface="+mj-cs"/>
        </a:defRPr>
      </a:lvl1pPr>
      <a:lvl2pPr marL="742950" indent="-28575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 b="1">
          <a:solidFill>
            <a:srgbClr val="3E442C"/>
          </a:solidFill>
          <a:latin typeface="Gillius ADF No2" pitchFamily="32" charset="0"/>
          <a:ea typeface="DejaVu Sans" charset="0"/>
          <a:cs typeface="DejaVu Sans" charset="0"/>
        </a:defRPr>
      </a:lvl2pPr>
      <a:lvl3pPr marL="11430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 b="1">
          <a:solidFill>
            <a:srgbClr val="3E442C"/>
          </a:solidFill>
          <a:latin typeface="Gillius ADF No2" pitchFamily="32" charset="0"/>
          <a:ea typeface="DejaVu Sans" charset="0"/>
          <a:cs typeface="DejaVu Sans" charset="0"/>
        </a:defRPr>
      </a:lvl3pPr>
      <a:lvl4pPr marL="16002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 b="1">
          <a:solidFill>
            <a:srgbClr val="3E442C"/>
          </a:solidFill>
          <a:latin typeface="Gillius ADF No2" pitchFamily="32" charset="0"/>
          <a:ea typeface="DejaVu Sans" charset="0"/>
          <a:cs typeface="DejaVu Sans" charset="0"/>
        </a:defRPr>
      </a:lvl4pPr>
      <a:lvl5pPr marL="20574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 b="1">
          <a:solidFill>
            <a:srgbClr val="3E442C"/>
          </a:solidFill>
          <a:latin typeface="Gillius ADF No2" pitchFamily="32" charset="0"/>
          <a:ea typeface="DejaVu Sans" charset="0"/>
          <a:cs typeface="DejaVu Sans" charset="0"/>
        </a:defRPr>
      </a:lvl5pPr>
      <a:lvl6pPr marL="25146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 b="1">
          <a:solidFill>
            <a:srgbClr val="3E442C"/>
          </a:solidFill>
          <a:latin typeface="Gillius ADF No2" pitchFamily="32" charset="0"/>
          <a:ea typeface="DejaVu Sans" charset="0"/>
          <a:cs typeface="DejaVu Sans" charset="0"/>
        </a:defRPr>
      </a:lvl6pPr>
      <a:lvl7pPr marL="29718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 b="1">
          <a:solidFill>
            <a:srgbClr val="3E442C"/>
          </a:solidFill>
          <a:latin typeface="Gillius ADF No2" pitchFamily="32" charset="0"/>
          <a:ea typeface="DejaVu Sans" charset="0"/>
          <a:cs typeface="DejaVu Sans" charset="0"/>
        </a:defRPr>
      </a:lvl7pPr>
      <a:lvl8pPr marL="34290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 b="1">
          <a:solidFill>
            <a:srgbClr val="3E442C"/>
          </a:solidFill>
          <a:latin typeface="Gillius ADF No2" pitchFamily="32" charset="0"/>
          <a:ea typeface="DejaVu Sans" charset="0"/>
          <a:cs typeface="DejaVu Sans" charset="0"/>
        </a:defRPr>
      </a:lvl8pPr>
      <a:lvl9pPr marL="38862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 b="1">
          <a:solidFill>
            <a:srgbClr val="3E442C"/>
          </a:solidFill>
          <a:latin typeface="Gillius ADF No2" pitchFamily="32" charset="0"/>
          <a:ea typeface="DejaVu Sans" charset="0"/>
          <a:cs typeface="DejaVu Sans" charset="0"/>
        </a:defRPr>
      </a:lvl9pPr>
    </p:titleStyle>
    <p:bodyStyle>
      <a:lvl1pPr marL="342900" indent="-342900" algn="l" defTabSz="449263" rtl="0" eaLnBrk="0" fontAlgn="base" hangingPunct="0">
        <a:spcBef>
          <a:spcPts val="65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600" kern="1200">
          <a:solidFill>
            <a:srgbClr val="3E442C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65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600" kern="1200">
          <a:solidFill>
            <a:srgbClr val="3E442C"/>
          </a:solidFill>
          <a:latin typeface="+mn-lt"/>
          <a:ea typeface="+mn-ea"/>
          <a:cs typeface="+mn-cs"/>
        </a:defRPr>
      </a:lvl2pPr>
      <a:lvl3pPr marL="1143000" indent="-228600" algn="l" defTabSz="449263" rtl="0" eaLnBrk="0" fontAlgn="base" hangingPunct="0">
        <a:spcBef>
          <a:spcPts val="65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600" kern="1200">
          <a:solidFill>
            <a:srgbClr val="3E442C"/>
          </a:solidFill>
          <a:latin typeface="+mn-lt"/>
          <a:ea typeface="+mn-ea"/>
          <a:cs typeface="+mn-cs"/>
        </a:defRPr>
      </a:lvl3pPr>
      <a:lvl4pPr marL="1600200" indent="-228600" algn="l" defTabSz="449263" rtl="0" eaLnBrk="0" fontAlgn="base" hangingPunct="0">
        <a:spcBef>
          <a:spcPts val="65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600" kern="1200">
          <a:solidFill>
            <a:srgbClr val="3E442C"/>
          </a:solidFill>
          <a:latin typeface="+mn-lt"/>
          <a:ea typeface="+mn-ea"/>
          <a:cs typeface="+mn-cs"/>
        </a:defRPr>
      </a:lvl4pPr>
      <a:lvl5pPr marL="2057400" indent="-228600" algn="l" defTabSz="449263" rtl="0" eaLnBrk="0" fontAlgn="base" hangingPunct="0">
        <a:spcBef>
          <a:spcPts val="65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600" kern="1200">
          <a:solidFill>
            <a:srgbClr val="3E442C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DFA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Line 1"/>
          <p:cNvSpPr>
            <a:spLocks noChangeShapeType="1"/>
          </p:cNvSpPr>
          <p:nvPr/>
        </p:nvSpPr>
        <p:spPr bwMode="auto">
          <a:xfrm>
            <a:off x="360363" y="720725"/>
            <a:ext cx="9359900" cy="1588"/>
          </a:xfrm>
          <a:prstGeom prst="line">
            <a:avLst/>
          </a:prstGeom>
          <a:noFill/>
          <a:ln w="28800" cap="sq">
            <a:solidFill>
              <a:srgbClr val="A9B68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98" name="Line 2"/>
          <p:cNvSpPr>
            <a:spLocks noChangeShapeType="1"/>
          </p:cNvSpPr>
          <p:nvPr/>
        </p:nvSpPr>
        <p:spPr bwMode="auto">
          <a:xfrm>
            <a:off x="360363" y="6840538"/>
            <a:ext cx="9359900" cy="1587"/>
          </a:xfrm>
          <a:prstGeom prst="line">
            <a:avLst/>
          </a:prstGeom>
          <a:noFill/>
          <a:ln w="28800" cap="sq">
            <a:solidFill>
              <a:srgbClr val="A9B68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6908800"/>
            <a:ext cx="2686050" cy="204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363" y="6948488"/>
            <a:ext cx="852487" cy="33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4101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360363" y="720725"/>
            <a:ext cx="9344025" cy="884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0800" tIns="50400" rIns="100800" bIns="504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360363" y="1957388"/>
            <a:ext cx="9344025" cy="4975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0800" tIns="50400" rIns="100800" bIns="504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 b="1" kern="1200">
          <a:solidFill>
            <a:srgbClr val="3E442C"/>
          </a:solidFill>
          <a:latin typeface="+mj-lt"/>
          <a:ea typeface="+mj-ea"/>
          <a:cs typeface="+mj-cs"/>
        </a:defRPr>
      </a:lvl1pPr>
      <a:lvl2pPr marL="742950" indent="-28575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 b="1">
          <a:solidFill>
            <a:srgbClr val="3E442C"/>
          </a:solidFill>
          <a:latin typeface="Gillius ADF No2" pitchFamily="32" charset="0"/>
          <a:ea typeface="DejaVu Sans" charset="0"/>
          <a:cs typeface="DejaVu Sans" charset="0"/>
        </a:defRPr>
      </a:lvl2pPr>
      <a:lvl3pPr marL="11430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 b="1">
          <a:solidFill>
            <a:srgbClr val="3E442C"/>
          </a:solidFill>
          <a:latin typeface="Gillius ADF No2" pitchFamily="32" charset="0"/>
          <a:ea typeface="DejaVu Sans" charset="0"/>
          <a:cs typeface="DejaVu Sans" charset="0"/>
        </a:defRPr>
      </a:lvl3pPr>
      <a:lvl4pPr marL="16002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 b="1">
          <a:solidFill>
            <a:srgbClr val="3E442C"/>
          </a:solidFill>
          <a:latin typeface="Gillius ADF No2" pitchFamily="32" charset="0"/>
          <a:ea typeface="DejaVu Sans" charset="0"/>
          <a:cs typeface="DejaVu Sans" charset="0"/>
        </a:defRPr>
      </a:lvl4pPr>
      <a:lvl5pPr marL="20574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 b="1">
          <a:solidFill>
            <a:srgbClr val="3E442C"/>
          </a:solidFill>
          <a:latin typeface="Gillius ADF No2" pitchFamily="32" charset="0"/>
          <a:ea typeface="DejaVu Sans" charset="0"/>
          <a:cs typeface="DejaVu Sans" charset="0"/>
        </a:defRPr>
      </a:lvl5pPr>
      <a:lvl6pPr marL="25146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 b="1">
          <a:solidFill>
            <a:srgbClr val="3E442C"/>
          </a:solidFill>
          <a:latin typeface="Gillius ADF No2" pitchFamily="32" charset="0"/>
          <a:ea typeface="DejaVu Sans" charset="0"/>
          <a:cs typeface="DejaVu Sans" charset="0"/>
        </a:defRPr>
      </a:lvl6pPr>
      <a:lvl7pPr marL="29718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 b="1">
          <a:solidFill>
            <a:srgbClr val="3E442C"/>
          </a:solidFill>
          <a:latin typeface="Gillius ADF No2" pitchFamily="32" charset="0"/>
          <a:ea typeface="DejaVu Sans" charset="0"/>
          <a:cs typeface="DejaVu Sans" charset="0"/>
        </a:defRPr>
      </a:lvl7pPr>
      <a:lvl8pPr marL="34290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 b="1">
          <a:solidFill>
            <a:srgbClr val="3E442C"/>
          </a:solidFill>
          <a:latin typeface="Gillius ADF No2" pitchFamily="32" charset="0"/>
          <a:ea typeface="DejaVu Sans" charset="0"/>
          <a:cs typeface="DejaVu Sans" charset="0"/>
        </a:defRPr>
      </a:lvl8pPr>
      <a:lvl9pPr marL="38862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 b="1">
          <a:solidFill>
            <a:srgbClr val="3E442C"/>
          </a:solidFill>
          <a:latin typeface="Gillius ADF No2" pitchFamily="32" charset="0"/>
          <a:ea typeface="DejaVu Sans" charset="0"/>
          <a:cs typeface="DejaVu Sans" charset="0"/>
        </a:defRPr>
      </a:lvl9pPr>
    </p:titleStyle>
    <p:bodyStyle>
      <a:lvl1pPr marL="342900" indent="-342900" algn="l" defTabSz="449263" rtl="0" eaLnBrk="0" fontAlgn="base" hangingPunct="0">
        <a:spcBef>
          <a:spcPts val="65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600" kern="1200">
          <a:solidFill>
            <a:srgbClr val="3E442C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65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600" kern="1200">
          <a:solidFill>
            <a:srgbClr val="3E442C"/>
          </a:solidFill>
          <a:latin typeface="+mn-lt"/>
          <a:ea typeface="+mn-ea"/>
          <a:cs typeface="+mn-cs"/>
        </a:defRPr>
      </a:lvl2pPr>
      <a:lvl3pPr marL="1143000" indent="-228600" algn="l" defTabSz="449263" rtl="0" eaLnBrk="0" fontAlgn="base" hangingPunct="0">
        <a:spcBef>
          <a:spcPts val="65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600" kern="1200">
          <a:solidFill>
            <a:srgbClr val="3E442C"/>
          </a:solidFill>
          <a:latin typeface="+mn-lt"/>
          <a:ea typeface="+mn-ea"/>
          <a:cs typeface="+mn-cs"/>
        </a:defRPr>
      </a:lvl3pPr>
      <a:lvl4pPr marL="1600200" indent="-228600" algn="l" defTabSz="449263" rtl="0" eaLnBrk="0" fontAlgn="base" hangingPunct="0">
        <a:spcBef>
          <a:spcPts val="65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600" kern="1200">
          <a:solidFill>
            <a:srgbClr val="3E442C"/>
          </a:solidFill>
          <a:latin typeface="+mn-lt"/>
          <a:ea typeface="+mn-ea"/>
          <a:cs typeface="+mn-cs"/>
        </a:defRPr>
      </a:lvl4pPr>
      <a:lvl5pPr marL="2057400" indent="-228600" algn="l" defTabSz="449263" rtl="0" eaLnBrk="0" fontAlgn="base" hangingPunct="0">
        <a:spcBef>
          <a:spcPts val="65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600" kern="1200">
          <a:solidFill>
            <a:srgbClr val="3E442C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5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soundsoftware.ac.uk/rr-prize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0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DFA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5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363" y="900113"/>
            <a:ext cx="4530725" cy="344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6146" name="Rectangle 2"/>
          <p:cNvSpPr>
            <a:spLocks noChangeArrowheads="1"/>
          </p:cNvSpPr>
          <p:nvPr/>
        </p:nvSpPr>
        <p:spPr bwMode="auto">
          <a:xfrm>
            <a:off x="6686550" y="6896100"/>
            <a:ext cx="3060700" cy="539750"/>
          </a:xfrm>
          <a:prstGeom prst="rect">
            <a:avLst/>
          </a:prstGeom>
          <a:solidFill>
            <a:srgbClr val="FDFAF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7" name="Text Box 3"/>
          <p:cNvSpPr txBox="1">
            <a:spLocks noChangeArrowheads="1"/>
          </p:cNvSpPr>
          <p:nvPr/>
        </p:nvSpPr>
        <p:spPr bwMode="auto">
          <a:xfrm>
            <a:off x="360363" y="2160588"/>
            <a:ext cx="9358312" cy="2124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00800" tIns="50400" rIns="100800" bIns="50400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</a:tabLst>
              <a:defRPr>
                <a:solidFill>
                  <a:srgbClr val="FFFFFF"/>
                </a:solidFill>
                <a:latin typeface="Gillius ADF No2" pitchFamily="32" charset="0"/>
                <a:ea typeface="DejaVu Sans" charset="0"/>
                <a:cs typeface="DejaVu Sans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</a:tabLst>
              <a:defRPr>
                <a:solidFill>
                  <a:srgbClr val="FFFFFF"/>
                </a:solidFill>
                <a:latin typeface="Gillius ADF No2" pitchFamily="32" charset="0"/>
                <a:ea typeface="DejaVu Sans" charset="0"/>
                <a:cs typeface="DejaVu Sans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</a:tabLst>
              <a:defRPr>
                <a:solidFill>
                  <a:srgbClr val="FFFFFF"/>
                </a:solidFill>
                <a:latin typeface="Gillius ADF No2" pitchFamily="32" charset="0"/>
                <a:ea typeface="DejaVu Sans" charset="0"/>
                <a:cs typeface="DejaVu Sans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</a:tabLst>
              <a:defRPr>
                <a:solidFill>
                  <a:srgbClr val="FFFFFF"/>
                </a:solidFill>
                <a:latin typeface="Gillius ADF No2" pitchFamily="32" charset="0"/>
                <a:ea typeface="DejaVu Sans" charset="0"/>
                <a:cs typeface="DejaVu Sans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</a:tabLst>
              <a:defRPr>
                <a:solidFill>
                  <a:srgbClr val="FFFFFF"/>
                </a:solidFill>
                <a:latin typeface="Gillius ADF No2" pitchFamily="32" charset="0"/>
                <a:ea typeface="DejaVu Sans" charset="0"/>
                <a:cs typeface="DejaVu Sans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</a:tabLst>
              <a:defRPr>
                <a:solidFill>
                  <a:srgbClr val="FFFFFF"/>
                </a:solidFill>
                <a:latin typeface="Gillius ADF No2" pitchFamily="32" charset="0"/>
                <a:ea typeface="DejaVu Sans" charset="0"/>
                <a:cs typeface="DejaVu Sans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</a:tabLst>
              <a:defRPr>
                <a:solidFill>
                  <a:srgbClr val="FFFFFF"/>
                </a:solidFill>
                <a:latin typeface="Gillius ADF No2" pitchFamily="32" charset="0"/>
                <a:ea typeface="DejaVu Sans" charset="0"/>
                <a:cs typeface="DejaVu Sans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</a:tabLst>
              <a:defRPr>
                <a:solidFill>
                  <a:srgbClr val="FFFFFF"/>
                </a:solidFill>
                <a:latin typeface="Gillius ADF No2" pitchFamily="32" charset="0"/>
                <a:ea typeface="DejaVu Sans" charset="0"/>
                <a:cs typeface="DejaVu Sans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</a:tabLst>
              <a:defRPr>
                <a:solidFill>
                  <a:srgbClr val="FFFFFF"/>
                </a:solidFill>
                <a:latin typeface="Gillius ADF No2" pitchFamily="32" charset="0"/>
                <a:ea typeface="DejaVu Sans" charset="0"/>
                <a:cs typeface="DejaVu Sans" charset="0"/>
              </a:defRPr>
            </a:lvl9pPr>
          </a:lstStyle>
          <a:p>
            <a:pPr>
              <a:buClrTx/>
              <a:buFontTx/>
              <a:buNone/>
            </a:pPr>
            <a:r>
              <a:rPr lang="en-GB" sz="4400" b="1" dirty="0" smtClean="0">
                <a:solidFill>
                  <a:srgbClr val="3E442C"/>
                </a:solidFill>
              </a:rPr>
              <a:t>SoundSoftware.ac.uk Prizes for</a:t>
            </a:r>
            <a:endParaRPr lang="en-GB" sz="4400" b="1" dirty="0">
              <a:solidFill>
                <a:srgbClr val="3E442C"/>
              </a:solidFill>
            </a:endParaRPr>
          </a:p>
          <a:p>
            <a:pPr>
              <a:buClrTx/>
              <a:buFontTx/>
              <a:buNone/>
            </a:pPr>
            <a:r>
              <a:rPr lang="en-GB" sz="4400" b="1" dirty="0" smtClean="0">
                <a:solidFill>
                  <a:srgbClr val="3E442C"/>
                </a:solidFill>
              </a:rPr>
              <a:t>Reproducibility</a:t>
            </a:r>
          </a:p>
          <a:p>
            <a:pPr>
              <a:buClrTx/>
              <a:buFontTx/>
              <a:buNone/>
            </a:pPr>
            <a:r>
              <a:rPr lang="en-GB" sz="4400" b="1" dirty="0" smtClean="0">
                <a:solidFill>
                  <a:srgbClr val="3E442C"/>
                </a:solidFill>
              </a:rPr>
              <a:t>in Audio &amp; Music Research</a:t>
            </a:r>
            <a:endParaRPr lang="en-GB" sz="4400" b="1" dirty="0">
              <a:solidFill>
                <a:srgbClr val="3E442C"/>
              </a:solidFill>
            </a:endParaRPr>
          </a:p>
        </p:txBody>
      </p:sp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360363" y="4356100"/>
            <a:ext cx="9358312" cy="2301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ctr"/>
          <a:lstStyle>
            <a:lvl1pPr marL="342900" indent="-330200"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rgbClr val="FFFFFF"/>
                </a:solidFill>
                <a:latin typeface="Gillius ADF No2" pitchFamily="32" charset="0"/>
                <a:ea typeface="DejaVu Sans" charset="0"/>
                <a:cs typeface="DejaVu Sans" charset="0"/>
              </a:defRPr>
            </a:lvl1pPr>
            <a:lvl2pPr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rgbClr val="FFFFFF"/>
                </a:solidFill>
                <a:latin typeface="Gillius ADF No2" pitchFamily="32" charset="0"/>
                <a:ea typeface="DejaVu Sans" charset="0"/>
                <a:cs typeface="DejaVu Sans" charset="0"/>
              </a:defRPr>
            </a:lvl2pPr>
            <a:lvl3pPr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rgbClr val="FFFFFF"/>
                </a:solidFill>
                <a:latin typeface="Gillius ADF No2" pitchFamily="32" charset="0"/>
                <a:ea typeface="DejaVu Sans" charset="0"/>
                <a:cs typeface="DejaVu Sans" charset="0"/>
              </a:defRPr>
            </a:lvl3pPr>
            <a:lvl4pPr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rgbClr val="FFFFFF"/>
                </a:solidFill>
                <a:latin typeface="Gillius ADF No2" pitchFamily="32" charset="0"/>
                <a:ea typeface="DejaVu Sans" charset="0"/>
                <a:cs typeface="DejaVu Sans" charset="0"/>
              </a:defRPr>
            </a:lvl4pPr>
            <a:lvl5pPr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rgbClr val="FFFFFF"/>
                </a:solidFill>
                <a:latin typeface="Gillius ADF No2" pitchFamily="32" charset="0"/>
                <a:ea typeface="DejaVu Sans" charset="0"/>
                <a:cs typeface="DejaVu Sans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rgbClr val="FFFFFF"/>
                </a:solidFill>
                <a:latin typeface="Gillius ADF No2" pitchFamily="32" charset="0"/>
                <a:ea typeface="DejaVu Sans" charset="0"/>
                <a:cs typeface="DejaVu Sans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rgbClr val="FFFFFF"/>
                </a:solidFill>
                <a:latin typeface="Gillius ADF No2" pitchFamily="32" charset="0"/>
                <a:ea typeface="DejaVu Sans" charset="0"/>
                <a:cs typeface="DejaVu Sans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rgbClr val="FFFFFF"/>
                </a:solidFill>
                <a:latin typeface="Gillius ADF No2" pitchFamily="32" charset="0"/>
                <a:ea typeface="DejaVu Sans" charset="0"/>
                <a:cs typeface="DejaVu Sans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rgbClr val="FFFFFF"/>
                </a:solidFill>
                <a:latin typeface="Gillius ADF No2" pitchFamily="32" charset="0"/>
                <a:ea typeface="DejaVu Sans" charset="0"/>
                <a:cs typeface="DejaVu Sans" charset="0"/>
              </a:defRPr>
            </a:lvl9pPr>
          </a:lstStyle>
          <a:p>
            <a:pPr algn="r">
              <a:spcBef>
                <a:spcPts val="650"/>
              </a:spcBef>
            </a:pPr>
            <a:r>
              <a:rPr lang="en-GB" sz="2600">
                <a:solidFill>
                  <a:srgbClr val="3E442C"/>
                </a:solidFill>
              </a:rPr>
              <a:t>Chris Cannam, Luís Figueira, Mark Plumbley</a:t>
            </a:r>
          </a:p>
          <a:p>
            <a:pPr algn="r">
              <a:spcBef>
                <a:spcPts val="650"/>
              </a:spcBef>
              <a:buClrTx/>
              <a:buFontTx/>
              <a:buNone/>
            </a:pPr>
            <a:r>
              <a:rPr lang="en-GB" sz="2600">
                <a:solidFill>
                  <a:srgbClr val="3E442C"/>
                </a:solidFill>
              </a:rPr>
              <a:t>Centre for Digital Music</a:t>
            </a:r>
          </a:p>
          <a:p>
            <a:pPr algn="r">
              <a:spcBef>
                <a:spcPts val="650"/>
              </a:spcBef>
              <a:buClrTx/>
              <a:buFontTx/>
              <a:buNone/>
            </a:pPr>
            <a:r>
              <a:rPr lang="en-GB" sz="2600">
                <a:solidFill>
                  <a:srgbClr val="3E442C"/>
                </a:solidFill>
              </a:rPr>
              <a:t>Queen Mary, University of London</a:t>
            </a:r>
          </a:p>
        </p:txBody>
      </p:sp>
      <p:pic>
        <p:nvPicPr>
          <p:cNvPr id="6149" name="Picture 5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363" y="6948488"/>
            <a:ext cx="852487" cy="33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DFA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/>
          <p:cNvSpPr>
            <a:spLocks noGrp="1" noChangeArrowheads="1"/>
          </p:cNvSpPr>
          <p:nvPr>
            <p:ph type="title"/>
          </p:nvPr>
        </p:nvSpPr>
        <p:spPr>
          <a:xfrm>
            <a:off x="392112" y="720725"/>
            <a:ext cx="9351962" cy="892175"/>
          </a:xfrm>
          <a:ln/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</a:tabLst>
            </a:pPr>
            <a:r>
              <a:rPr lang="en-GB" dirty="0"/>
              <a:t>RR Prizes: </a:t>
            </a:r>
            <a:r>
              <a:rPr lang="en-GB" dirty="0" smtClean="0"/>
              <a:t>What we did (and why)</a:t>
            </a:r>
            <a:endParaRPr lang="en-GB" dirty="0"/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60363" y="1957388"/>
            <a:ext cx="9351962" cy="5164137"/>
          </a:xfrm>
          <a:ln/>
        </p:spPr>
        <p:txBody>
          <a:bodyPr/>
          <a:lstStyle/>
          <a:p>
            <a:pPr marL="862012" lvl="1" indent="-457200">
              <a:buClrTx/>
              <a:buFont typeface="Arial" panose="020B0604020202020204" pitchFamily="34" charset="0"/>
              <a:buChar char="•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</a:tabLst>
            </a:pPr>
            <a:r>
              <a:rPr lang="en-GB" sz="3200" dirty="0" smtClean="0"/>
              <a:t>Broad call for submissions: journal or conference papers, published or pending</a:t>
            </a:r>
          </a:p>
          <a:p>
            <a:pPr marL="862012" lvl="1" indent="-457200">
              <a:buClrTx/>
              <a:buFont typeface="Arial" panose="020B0604020202020204" pitchFamily="34" charset="0"/>
              <a:buChar char="•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</a:tabLst>
            </a:pPr>
            <a:r>
              <a:rPr lang="en-GB" sz="3200" dirty="0"/>
              <a:t>Very little idea what response we might </a:t>
            </a:r>
            <a:r>
              <a:rPr lang="en-GB" sz="3200" dirty="0" smtClean="0"/>
              <a:t>get</a:t>
            </a:r>
            <a:endParaRPr lang="en-GB" dirty="0" smtClean="0"/>
          </a:p>
          <a:p>
            <a:pPr indent="-338138"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</a:tabLst>
            </a:pPr>
            <a:endParaRPr lang="en-GB" dirty="0" smtClean="0"/>
          </a:p>
          <a:p>
            <a:pPr indent="-338138"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</a:tabLst>
            </a:pPr>
            <a:r>
              <a:rPr lang="en-GB" dirty="0" smtClean="0"/>
              <a:t>“If </a:t>
            </a:r>
            <a:r>
              <a:rPr lang="en-GB" dirty="0"/>
              <a:t>you have published your software or datasets as part of your audio or music research output, so that other UK researchers can reproduce your results, you could win a prize</a:t>
            </a:r>
            <a:r>
              <a:rPr lang="en-GB" dirty="0" smtClean="0"/>
              <a:t>!”</a:t>
            </a:r>
          </a:p>
          <a:p>
            <a:pPr indent="-338138"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</a:tabLst>
            </a:pPr>
            <a:endParaRPr lang="en-GB" dirty="0"/>
          </a:p>
          <a:p>
            <a:pPr indent="-338138"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</a:tabLst>
            </a:pP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189328789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/>
          <p:cNvSpPr>
            <a:spLocks noGrp="1" noChangeArrowheads="1"/>
          </p:cNvSpPr>
          <p:nvPr>
            <p:ph type="title"/>
          </p:nvPr>
        </p:nvSpPr>
        <p:spPr>
          <a:xfrm>
            <a:off x="360363" y="720725"/>
            <a:ext cx="9345612" cy="885825"/>
          </a:xfrm>
          <a:ln/>
        </p:spPr>
        <p:txBody>
          <a:bodyPr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</a:tabLst>
            </a:pPr>
            <a:r>
              <a:rPr lang="en-GB" dirty="0"/>
              <a:t>RR Prizes: </a:t>
            </a:r>
            <a:r>
              <a:rPr lang="en-GB" dirty="0" smtClean="0"/>
              <a:t>Categories </a:t>
            </a:r>
            <a:r>
              <a:rPr lang="en-GB" dirty="0"/>
              <a:t>and prizes</a:t>
            </a:r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60363" y="1957388"/>
            <a:ext cx="9345612" cy="4976812"/>
          </a:xfrm>
          <a:ln/>
        </p:spPr>
        <p:txBody>
          <a:bodyPr/>
          <a:lstStyle/>
          <a:p>
            <a:pPr indent="-341313"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</a:tabLst>
            </a:pPr>
            <a:r>
              <a:rPr lang="en-GB" sz="3200" dirty="0"/>
              <a:t>Journal paper: New submission</a:t>
            </a:r>
          </a:p>
          <a:p>
            <a:pPr indent="-341313">
              <a:buClrTx/>
              <a:buSz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</a:tabLst>
            </a:pPr>
            <a:r>
              <a:rPr lang="en-GB" sz="3200" dirty="0"/>
              <a:t>Conference paper: New submission</a:t>
            </a:r>
          </a:p>
          <a:p>
            <a:pPr indent="-341313">
              <a:buClrTx/>
              <a:buSz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</a:tabLst>
            </a:pPr>
            <a:r>
              <a:rPr lang="en-GB" sz="3200" dirty="0"/>
              <a:t>Journal paper: Already published</a:t>
            </a:r>
          </a:p>
          <a:p>
            <a:pPr indent="-341313">
              <a:buClrTx/>
              <a:buSz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</a:tabLst>
            </a:pPr>
            <a:r>
              <a:rPr lang="en-GB" sz="3200" dirty="0"/>
              <a:t>Conference paper: Already published</a:t>
            </a:r>
          </a:p>
          <a:p>
            <a:pPr indent="-341313">
              <a:buClrTx/>
              <a:buSz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</a:tabLst>
            </a:pPr>
            <a:endParaRPr lang="en-GB" sz="3200" dirty="0"/>
          </a:p>
          <a:p>
            <a:pPr indent="-341313"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</a:tabLst>
            </a:pPr>
            <a:r>
              <a:rPr lang="en-GB" sz="3200" dirty="0"/>
              <a:t>Prizes: Article Processing Charge for open access publication; travel bursaries; other options</a:t>
            </a:r>
          </a:p>
          <a:p>
            <a:pPr indent="-341313"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</a:tabLst>
            </a:pPr>
            <a:endParaRPr lang="en-GB" sz="32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/>
          <p:cNvSpPr>
            <a:spLocks noGrp="1" noChangeArrowheads="1"/>
          </p:cNvSpPr>
          <p:nvPr>
            <p:ph type="title"/>
          </p:nvPr>
        </p:nvSpPr>
        <p:spPr>
          <a:xfrm>
            <a:off x="360363" y="720725"/>
            <a:ext cx="9345612" cy="885825"/>
          </a:xfrm>
          <a:ln/>
        </p:spPr>
        <p:txBody>
          <a:bodyPr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</a:tabLst>
            </a:pPr>
            <a:r>
              <a:rPr lang="en-GB" dirty="0"/>
              <a:t>RR Prizes: </a:t>
            </a:r>
            <a:r>
              <a:rPr lang="en-GB" dirty="0" smtClean="0"/>
              <a:t>Categories </a:t>
            </a:r>
            <a:r>
              <a:rPr lang="en-GB" dirty="0"/>
              <a:t>and prizes</a:t>
            </a:r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60363" y="1957388"/>
            <a:ext cx="9345612" cy="4976812"/>
          </a:xfrm>
          <a:ln/>
        </p:spPr>
        <p:txBody>
          <a:bodyPr/>
          <a:lstStyle/>
          <a:p>
            <a:pPr indent="-341313"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</a:tabLst>
            </a:pPr>
            <a:r>
              <a:rPr lang="en-GB" sz="3200" dirty="0"/>
              <a:t>Journal paper: New </a:t>
            </a:r>
            <a:r>
              <a:rPr lang="en-GB" sz="3200" dirty="0" smtClean="0"/>
              <a:t>submission – one entry!</a:t>
            </a:r>
            <a:endParaRPr lang="en-GB" sz="3200" dirty="0"/>
          </a:p>
          <a:p>
            <a:pPr indent="-341313">
              <a:buClrTx/>
              <a:buSz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</a:tabLst>
            </a:pPr>
            <a:r>
              <a:rPr lang="en-GB" sz="3200" dirty="0"/>
              <a:t>Conference paper: New </a:t>
            </a:r>
            <a:r>
              <a:rPr lang="en-GB" sz="3200" dirty="0" smtClean="0"/>
              <a:t>submission – 3 entries</a:t>
            </a:r>
            <a:endParaRPr lang="en-GB" sz="3200" dirty="0"/>
          </a:p>
          <a:p>
            <a:pPr indent="-341313">
              <a:buClrTx/>
              <a:buSz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</a:tabLst>
            </a:pPr>
            <a:r>
              <a:rPr lang="en-GB" sz="3200" dirty="0"/>
              <a:t>Journal paper: Already </a:t>
            </a:r>
            <a:r>
              <a:rPr lang="en-GB" sz="3200" dirty="0" smtClean="0"/>
              <a:t>published – 3 entries</a:t>
            </a:r>
            <a:endParaRPr lang="en-GB" sz="3200" dirty="0"/>
          </a:p>
          <a:p>
            <a:pPr indent="-341313">
              <a:buClrTx/>
              <a:buSz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</a:tabLst>
            </a:pPr>
            <a:r>
              <a:rPr lang="en-GB" sz="3200" dirty="0"/>
              <a:t>Conference paper: Already </a:t>
            </a:r>
            <a:r>
              <a:rPr lang="en-GB" sz="3200" dirty="0" smtClean="0"/>
              <a:t>published – 5 entries</a:t>
            </a:r>
            <a:endParaRPr lang="en-GB" sz="3200" dirty="0"/>
          </a:p>
          <a:p>
            <a:pPr indent="-341313">
              <a:buClrTx/>
              <a:buSz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</a:tabLst>
            </a:pPr>
            <a:endParaRPr lang="en-GB" sz="3200" dirty="0"/>
          </a:p>
          <a:p>
            <a:pPr marL="9525" indent="0">
              <a:buClrTx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</a:tabLst>
            </a:pPr>
            <a:r>
              <a:rPr lang="en-GB" sz="3200" dirty="0"/>
              <a:t>13 entries </a:t>
            </a:r>
            <a:r>
              <a:rPr lang="en-GB" sz="3200" dirty="0" smtClean="0"/>
              <a:t>total (7 </a:t>
            </a:r>
            <a:r>
              <a:rPr lang="en-GB" sz="3200" dirty="0"/>
              <a:t>from </a:t>
            </a:r>
            <a:r>
              <a:rPr lang="en-GB" sz="3200" dirty="0" smtClean="0"/>
              <a:t>UK</a:t>
            </a:r>
            <a:r>
              <a:rPr lang="en-GB" sz="3200" dirty="0"/>
              <a:t>) across 10 institutions</a:t>
            </a:r>
          </a:p>
          <a:p>
            <a:pPr marL="9525" indent="0">
              <a:buClrTx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</a:tabLst>
            </a:pPr>
            <a:r>
              <a:rPr lang="en-GB" sz="3200" dirty="0"/>
              <a:t>5 MATLAB; 3 C/C++; 2 Python; 1 Lisp</a:t>
            </a:r>
          </a:p>
          <a:p>
            <a:pPr marL="9525" indent="0">
              <a:buClrTx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</a:tabLst>
            </a:pPr>
            <a:r>
              <a:rPr lang="en-GB" sz="3200" dirty="0"/>
              <a:t>Two with no software (datasets only)</a:t>
            </a:r>
          </a:p>
          <a:p>
            <a:pPr indent="-341313"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</a:tabLst>
            </a:pP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96562571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DFA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60363" y="720725"/>
            <a:ext cx="9350375" cy="890588"/>
          </a:xfrm>
          <a:ln/>
        </p:spPr>
        <p:txBody>
          <a:bodyPr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</a:tabLst>
            </a:pPr>
            <a:r>
              <a:rPr lang="en-GB" dirty="0"/>
              <a:t>RR Prizes: </a:t>
            </a:r>
            <a:r>
              <a:rPr lang="en-GB" dirty="0" smtClean="0"/>
              <a:t>Work and meta-work</a:t>
            </a:r>
            <a:endParaRPr lang="en-GB" dirty="0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360363" y="1854200"/>
            <a:ext cx="9350375" cy="5281613"/>
          </a:xfrm>
          <a:ln/>
        </p:spPr>
        <p:txBody>
          <a:bodyPr/>
          <a:lstStyle/>
          <a:p>
            <a:pPr marL="9525" indent="0">
              <a:buClrTx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</a:tabLst>
            </a:pPr>
            <a:r>
              <a:rPr lang="en-GB" sz="3200" dirty="0" smtClean="0"/>
              <a:t>Five </a:t>
            </a:r>
            <a:r>
              <a:rPr lang="en-GB" sz="3200" dirty="0"/>
              <a:t>traditional research papers</a:t>
            </a:r>
          </a:p>
          <a:p>
            <a:pPr marL="9525" indent="0">
              <a:buClrTx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</a:tabLst>
            </a:pPr>
            <a:endParaRPr lang="en-GB" sz="3200" dirty="0" smtClean="0"/>
          </a:p>
          <a:p>
            <a:pPr marL="9525" indent="0">
              <a:buClrTx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</a:tabLst>
            </a:pPr>
            <a:r>
              <a:rPr lang="en-GB" sz="3200" dirty="0" smtClean="0"/>
              <a:t>Two papers presenting “challenges</a:t>
            </a:r>
            <a:r>
              <a:rPr lang="en-GB" sz="3200" dirty="0"/>
              <a:t>”</a:t>
            </a:r>
          </a:p>
          <a:p>
            <a:pPr marL="9525" indent="0">
              <a:buClrTx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</a:tabLst>
            </a:pPr>
            <a:r>
              <a:rPr lang="en-GB" sz="3200" dirty="0" smtClean="0"/>
              <a:t>Two </a:t>
            </a:r>
            <a:r>
              <a:rPr lang="en-GB" sz="3200" dirty="0"/>
              <a:t>presenting software applications</a:t>
            </a:r>
          </a:p>
          <a:p>
            <a:pPr marL="9525" indent="0">
              <a:buClrTx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</a:tabLst>
            </a:pPr>
            <a:r>
              <a:rPr lang="en-GB" sz="3200" dirty="0" smtClean="0"/>
              <a:t>Two </a:t>
            </a:r>
            <a:r>
              <a:rPr lang="en-GB" sz="3200" dirty="0"/>
              <a:t>reviewing reproducibility of other work</a:t>
            </a:r>
          </a:p>
          <a:p>
            <a:pPr marL="9525" indent="0">
              <a:buClrTx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</a:tabLst>
            </a:pPr>
            <a:r>
              <a:rPr lang="en-GB" sz="3200" dirty="0" smtClean="0"/>
              <a:t>One presenting a newly-compiled </a:t>
            </a:r>
            <a:r>
              <a:rPr lang="en-GB" sz="3200" dirty="0"/>
              <a:t>test dataset</a:t>
            </a:r>
          </a:p>
          <a:p>
            <a:pPr marL="9525" indent="0">
              <a:buClrTx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</a:tabLst>
            </a:pPr>
            <a:r>
              <a:rPr lang="en-GB" sz="3200" dirty="0" smtClean="0"/>
              <a:t>One presenting a data </a:t>
            </a:r>
            <a:r>
              <a:rPr lang="en-GB" sz="3200" dirty="0"/>
              <a:t>interchange format</a:t>
            </a:r>
          </a:p>
          <a:p>
            <a:pPr indent="-333375"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</a:tabLst>
            </a:pPr>
            <a:endParaRPr lang="en-GB" dirty="0"/>
          </a:p>
          <a:p>
            <a:pPr indent="-333375"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</a:tabLst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5064143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360363" y="720725"/>
            <a:ext cx="9345612" cy="885825"/>
          </a:xfrm>
          <a:ln/>
        </p:spPr>
        <p:txBody>
          <a:bodyPr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</a:tabLst>
            </a:pPr>
            <a:r>
              <a:rPr lang="en-GB" dirty="0"/>
              <a:t>RR Prizes: </a:t>
            </a:r>
            <a:r>
              <a:rPr lang="en-GB" dirty="0" smtClean="0"/>
              <a:t>Judging criteria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60363" y="1957388"/>
            <a:ext cx="9345612" cy="4976812"/>
          </a:xfrm>
          <a:ln/>
        </p:spPr>
        <p:txBody>
          <a:bodyPr/>
          <a:lstStyle/>
          <a:p>
            <a:pPr indent="-341313"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</a:tabLst>
            </a:pPr>
            <a:r>
              <a:rPr lang="en-GB" sz="3200" dirty="0"/>
              <a:t>– Ease of reproducibility of the results</a:t>
            </a:r>
          </a:p>
          <a:p>
            <a:pPr lvl="1" indent="-284163"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</a:tabLst>
            </a:pPr>
            <a:r>
              <a:rPr lang="en-GB" dirty="0"/>
              <a:t>→ assessed by </a:t>
            </a:r>
            <a:r>
              <a:rPr lang="en-GB" dirty="0" err="1" smtClean="0"/>
              <a:t>SoundSoftware</a:t>
            </a:r>
            <a:r>
              <a:rPr lang="en-GB" dirty="0" smtClean="0"/>
              <a:t> (that’s us)</a:t>
            </a:r>
            <a:endParaRPr lang="en-GB" dirty="0"/>
          </a:p>
          <a:p>
            <a:pPr lvl="1" indent="-284163"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</a:tabLst>
            </a:pPr>
            <a:endParaRPr lang="en-GB" dirty="0"/>
          </a:p>
          <a:p>
            <a:pPr indent="-341313"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</a:tabLst>
            </a:pPr>
            <a:r>
              <a:rPr lang="en-GB" sz="3200" dirty="0"/>
              <a:t>– Quality of sustainability planning</a:t>
            </a:r>
          </a:p>
          <a:p>
            <a:pPr lvl="1" indent="-284163"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</a:tabLst>
            </a:pPr>
            <a:r>
              <a:rPr lang="en-GB" dirty="0"/>
              <a:t>→ assessed by the Software Sustainability Institute</a:t>
            </a:r>
          </a:p>
          <a:p>
            <a:pPr lvl="1" indent="-284163"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</a:tabLst>
            </a:pPr>
            <a:endParaRPr lang="en-GB" dirty="0"/>
          </a:p>
          <a:p>
            <a:pPr indent="-341313"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</a:tabLst>
            </a:pPr>
            <a:r>
              <a:rPr lang="en-GB" dirty="0"/>
              <a:t>– </a:t>
            </a:r>
            <a:r>
              <a:rPr lang="en-GB" sz="3200" dirty="0"/>
              <a:t>Potential to enable high quality research in the UK audio and music research community</a:t>
            </a:r>
          </a:p>
          <a:p>
            <a:pPr lvl="1" indent="-284163"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</a:tabLst>
            </a:pPr>
            <a:r>
              <a:rPr lang="en-GB" dirty="0"/>
              <a:t>→ assessed by external reviewers</a:t>
            </a:r>
          </a:p>
          <a:p>
            <a:pPr indent="-341313"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</a:tabLst>
            </a:pP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How reproducible were they?	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363" y="1798637"/>
            <a:ext cx="9344025" cy="4975225"/>
          </a:xfrm>
        </p:spPr>
        <p:txBody>
          <a:bodyPr/>
          <a:lstStyle/>
          <a:p>
            <a:r>
              <a:rPr lang="en-GB" sz="3200" dirty="0" smtClean="0"/>
              <a:t>Somewhat… with a number of fiddly details!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dirty="0" smtClean="0"/>
              <a:t>Hard-coded paths for dependency files and scripts (/home/</a:t>
            </a:r>
            <a:r>
              <a:rPr lang="en-GB" dirty="0" err="1" smtClean="0"/>
              <a:t>myname</a:t>
            </a:r>
            <a:r>
              <a:rPr lang="en-GB" dirty="0" smtClean="0"/>
              <a:t>/test1/data.csv)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dirty="0" smtClean="0"/>
              <a:t>MATLAB version incompatibilities, missing Python modules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dirty="0" smtClean="0"/>
              <a:t>Public datasets gone missing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dirty="0" smtClean="0"/>
              <a:t>Randomised test datasets, random matrix initialisers, </a:t>
            </a:r>
            <a:r>
              <a:rPr lang="en-GB" dirty="0" err="1" smtClean="0"/>
              <a:t>etc</a:t>
            </a:r>
            <a:endParaRPr lang="en-GB" dirty="0" smtClean="0"/>
          </a:p>
          <a:p>
            <a:pPr marL="0" indent="0"/>
            <a:r>
              <a:rPr lang="en-GB" sz="3200" dirty="0" smtClean="0"/>
              <a:t>Good practices: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dirty="0" smtClean="0"/>
              <a:t>Publishing via e.g. </a:t>
            </a:r>
            <a:r>
              <a:rPr lang="en-GB" dirty="0" err="1" smtClean="0"/>
              <a:t>github</a:t>
            </a:r>
            <a:r>
              <a:rPr lang="en-GB" dirty="0" smtClean="0"/>
              <a:t> or our own code site (5 submissions)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dirty="0" smtClean="0"/>
              <a:t>Script to test the environment is set up correctly (1 submission)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dirty="0" smtClean="0"/>
              <a:t>Scripts as used when assembling the actual paper!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2727091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60363" y="720725"/>
            <a:ext cx="9345612" cy="885825"/>
          </a:xfrm>
          <a:ln/>
        </p:spPr>
        <p:txBody>
          <a:bodyPr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</a:tabLst>
            </a:pPr>
            <a:r>
              <a:rPr lang="en-GB" dirty="0" smtClean="0"/>
              <a:t>Prize winners</a:t>
            </a:r>
            <a:endParaRPr lang="en-GB" dirty="0"/>
          </a:p>
        </p:txBody>
      </p:sp>
      <p:sp>
        <p:nvSpPr>
          <p:cNvPr id="12290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360363" y="1957388"/>
            <a:ext cx="9345612" cy="4976812"/>
          </a:xfrm>
          <a:ln/>
        </p:spPr>
        <p:txBody>
          <a:bodyPr/>
          <a:lstStyle/>
          <a:p>
            <a:pPr indent="-341313"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</a:tabLst>
            </a:pPr>
            <a:r>
              <a:rPr lang="en-GB" dirty="0" err="1" smtClean="0"/>
              <a:t>Majdak</a:t>
            </a:r>
            <a:r>
              <a:rPr lang="en-GB" dirty="0"/>
              <a:t>, P., </a:t>
            </a:r>
            <a:r>
              <a:rPr lang="en-GB" dirty="0" smtClean="0"/>
              <a:t>et al, </a:t>
            </a:r>
            <a:r>
              <a:rPr lang="en-GB" i="1" dirty="0" smtClean="0"/>
              <a:t>Spatially </a:t>
            </a:r>
            <a:r>
              <a:rPr lang="en-GB" i="1" dirty="0"/>
              <a:t>Oriented Format for Acoustics: A Data Exchange Format Representing Head-Related Transfer </a:t>
            </a:r>
            <a:r>
              <a:rPr lang="en-GB" i="1" dirty="0" smtClean="0"/>
              <a:t>Functions</a:t>
            </a:r>
          </a:p>
          <a:p>
            <a:pPr indent="-341313"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</a:tabLst>
            </a:pPr>
            <a:r>
              <a:rPr lang="en-GB" dirty="0"/>
              <a:t>Sturm, B. L</a:t>
            </a:r>
            <a:r>
              <a:rPr lang="en-GB" dirty="0" smtClean="0"/>
              <a:t>., et al, </a:t>
            </a:r>
            <a:r>
              <a:rPr lang="en-GB" i="1" dirty="0" smtClean="0"/>
              <a:t>Comments </a:t>
            </a:r>
            <a:r>
              <a:rPr lang="en-GB" i="1" dirty="0"/>
              <a:t>on “Automatic Classification of Musical Genres Using Inter-Genre Similarity” </a:t>
            </a:r>
            <a:r>
              <a:rPr lang="en-GB" dirty="0"/>
              <a:t>– and two other </a:t>
            </a:r>
            <a:r>
              <a:rPr lang="en-GB" dirty="0" smtClean="0"/>
              <a:t>papers</a:t>
            </a:r>
          </a:p>
          <a:p>
            <a:pPr indent="-341313"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</a:tabLst>
            </a:pPr>
            <a:r>
              <a:rPr lang="en-GB" dirty="0"/>
              <a:t>Giannoulis, D</a:t>
            </a:r>
            <a:r>
              <a:rPr lang="en-GB" dirty="0" smtClean="0"/>
              <a:t>., et al, </a:t>
            </a:r>
            <a:r>
              <a:rPr lang="en-GB" i="1" dirty="0" smtClean="0"/>
              <a:t>A </a:t>
            </a:r>
            <a:r>
              <a:rPr lang="en-GB" i="1" dirty="0"/>
              <a:t>Database and Challenge for Acoustic Scene Classification and Event </a:t>
            </a:r>
            <a:r>
              <a:rPr lang="en-GB" i="1" dirty="0" smtClean="0"/>
              <a:t>Detection</a:t>
            </a:r>
          </a:p>
          <a:p>
            <a:pPr indent="-341313"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</a:tabLst>
            </a:pPr>
            <a:r>
              <a:rPr lang="en-GB" dirty="0" err="1"/>
              <a:t>Raffel</a:t>
            </a:r>
            <a:r>
              <a:rPr lang="en-GB" dirty="0"/>
              <a:t>, C., and Ellis, D</a:t>
            </a:r>
            <a:r>
              <a:rPr lang="en-GB" dirty="0" smtClean="0"/>
              <a:t>., </a:t>
            </a:r>
            <a:r>
              <a:rPr lang="en-GB" i="1" dirty="0" smtClean="0"/>
              <a:t>Reproducing </a:t>
            </a:r>
            <a:r>
              <a:rPr lang="en-GB" i="1" dirty="0"/>
              <a:t>Pitch Experiments in “Measuring the Evolution of Contemporary Western Popular Music”</a:t>
            </a:r>
            <a:endParaRPr lang="en-GB" i="1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Next round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3200" dirty="0" smtClean="0"/>
              <a:t>Tie-in with Audio Engineering Society</a:t>
            </a:r>
            <a:br>
              <a:rPr lang="en-GB" sz="3200" dirty="0" smtClean="0"/>
            </a:br>
            <a:r>
              <a:rPr lang="en-GB" sz="3200" dirty="0" smtClean="0"/>
              <a:t>53</a:t>
            </a:r>
            <a:r>
              <a:rPr lang="en-GB" sz="3200" baseline="30000" dirty="0" smtClean="0"/>
              <a:t>rd</a:t>
            </a:r>
            <a:r>
              <a:rPr lang="en-GB" sz="3200" dirty="0" smtClean="0"/>
              <a:t> Conference, on Semantic Audio (London, January 2014)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dirty="0" smtClean="0"/>
              <a:t>Prize submission deadlines coordinated with the AES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dirty="0" smtClean="0"/>
              <a:t>Hints for reproducible publication available before conference deadline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dirty="0" smtClean="0"/>
              <a:t>Try to encourage people to think about this as they prepare their submissions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2393132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we’l</a:t>
            </a:r>
            <a:r>
              <a:rPr lang="en-GB" dirty="0" smtClean="0"/>
              <a:t>l do differently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363" y="1722437"/>
            <a:ext cx="9344025" cy="4975225"/>
          </a:xfrm>
        </p:spPr>
        <p:txBody>
          <a:bodyPr/>
          <a:lstStyle/>
          <a:p>
            <a:pPr marL="0" indent="0"/>
            <a:r>
              <a:rPr lang="en-GB" sz="3200" dirty="0" smtClean="0"/>
              <a:t>Separate “reproducible” papers from “enabling” ones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GB" sz="3200" dirty="0" smtClean="0"/>
              <a:t>All four prizes, and one of our two honourable mentions, went to “enabling” papers or meta-papers</a:t>
            </a:r>
            <a:endParaRPr lang="en-GB" sz="32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GB" sz="3200" dirty="0" smtClean="0"/>
          </a:p>
          <a:p>
            <a:pPr marL="0" indent="0"/>
            <a:r>
              <a:rPr lang="en-GB" sz="3200" dirty="0" smtClean="0"/>
              <a:t>More upfront hints about how to test your work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GB" sz="3200" dirty="0" smtClean="0"/>
              <a:t>Use a virtual machine image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GB" sz="3200" dirty="0" smtClean="0"/>
              <a:t>Check documentation </a:t>
            </a:r>
            <a:r>
              <a:rPr lang="en-GB" sz="3200" dirty="0" err="1" smtClean="0"/>
              <a:t>etc</a:t>
            </a:r>
            <a:r>
              <a:rPr lang="en-GB" sz="3200" dirty="0" smtClean="0"/>
              <a:t> (SSI checklist)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GB" sz="3200" dirty="0"/>
              <a:t>A</a:t>
            </a:r>
            <a:r>
              <a:rPr lang="en-GB" sz="3200" dirty="0" smtClean="0"/>
              <a:t>sk a friend to try it!</a:t>
            </a:r>
            <a:endParaRPr lang="en-GB" sz="3200" dirty="0" smtClean="0"/>
          </a:p>
        </p:txBody>
      </p:sp>
    </p:spTree>
    <p:extLst>
      <p:ext uri="{BB962C8B-B14F-4D97-AF65-F5344CB8AC3E}">
        <p14:creationId xmlns:p14="http://schemas.microsoft.com/office/powerpoint/2010/main" val="77240978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Many thanks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363" y="2255837"/>
            <a:ext cx="9344025" cy="4676776"/>
          </a:xfrm>
        </p:spPr>
        <p:txBody>
          <a:bodyPr/>
          <a:lstStyle/>
          <a:p>
            <a:r>
              <a:rPr lang="en-GB" sz="3200" dirty="0" smtClean="0"/>
              <a:t>To the </a:t>
            </a:r>
            <a:r>
              <a:rPr lang="en-GB" sz="3200" dirty="0" smtClean="0"/>
              <a:t>sustainability panel of the Software Sustainability Institute:</a:t>
            </a:r>
          </a:p>
          <a:p>
            <a:r>
              <a:rPr lang="en-GB" sz="3200" dirty="0" smtClean="0"/>
              <a:t>Tim Parkinson, Arno </a:t>
            </a:r>
            <a:r>
              <a:rPr lang="en-GB" sz="3200" dirty="0" err="1" smtClean="0"/>
              <a:t>Proeme</a:t>
            </a:r>
            <a:r>
              <a:rPr lang="en-GB" sz="3200" dirty="0" smtClean="0"/>
              <a:t>, Neil Chue </a:t>
            </a:r>
            <a:r>
              <a:rPr lang="en-GB" sz="3200" dirty="0" smtClean="0"/>
              <a:t>Hong</a:t>
            </a:r>
            <a:endParaRPr lang="en-GB" sz="3200" dirty="0" smtClean="0"/>
          </a:p>
        </p:txBody>
      </p:sp>
    </p:spTree>
    <p:extLst>
      <p:ext uri="{BB962C8B-B14F-4D97-AF65-F5344CB8AC3E}">
        <p14:creationId xmlns:p14="http://schemas.microsoft.com/office/powerpoint/2010/main" val="34730709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DFA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/>
          <p:cNvSpPr>
            <a:spLocks noGrp="1" noChangeArrowheads="1"/>
          </p:cNvSpPr>
          <p:nvPr>
            <p:ph type="title"/>
          </p:nvPr>
        </p:nvSpPr>
        <p:spPr>
          <a:xfrm>
            <a:off x="360363" y="720725"/>
            <a:ext cx="9351962" cy="892175"/>
          </a:xfrm>
          <a:ln/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</a:tabLst>
            </a:pPr>
            <a:r>
              <a:rPr lang="en-GB" dirty="0" smtClean="0"/>
              <a:t>About us</a:t>
            </a:r>
            <a:endParaRPr lang="en-GB" dirty="0"/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60363" y="1957388"/>
            <a:ext cx="9351962" cy="5164137"/>
          </a:xfrm>
          <a:ln/>
        </p:spPr>
        <p:txBody>
          <a:bodyPr/>
          <a:lstStyle/>
          <a:p>
            <a:pPr marL="4762" indent="0">
              <a:buClrTx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</a:tabLst>
            </a:pPr>
            <a:r>
              <a:rPr lang="en-GB" sz="3200" dirty="0" smtClean="0"/>
              <a:t>The </a:t>
            </a:r>
            <a:r>
              <a:rPr lang="en-GB" sz="3200" dirty="0" err="1" smtClean="0"/>
              <a:t>SoundSoftware</a:t>
            </a:r>
            <a:r>
              <a:rPr lang="en-GB" sz="3200" dirty="0" smtClean="0"/>
              <a:t> project (soundsoftware.ac.uk)</a:t>
            </a:r>
          </a:p>
          <a:p>
            <a:pPr marL="862012" lvl="1" indent="-457200">
              <a:buClrTx/>
              <a:buFont typeface="Arial" panose="020B0604020202020204" pitchFamily="34" charset="0"/>
              <a:buChar char="•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</a:tabLst>
            </a:pPr>
            <a:r>
              <a:rPr lang="en-GB" sz="3200" dirty="0" smtClean="0"/>
              <a:t>EPSRC-funded</a:t>
            </a:r>
          </a:p>
          <a:p>
            <a:pPr marL="862012" lvl="1" indent="-457200">
              <a:buClrTx/>
              <a:buFont typeface="Arial" panose="020B0604020202020204" pitchFamily="34" charset="0"/>
              <a:buChar char="•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</a:tabLst>
            </a:pPr>
            <a:r>
              <a:rPr lang="en-GB" sz="3200" dirty="0" smtClean="0"/>
              <a:t>Smaller sibling to the</a:t>
            </a:r>
            <a:br>
              <a:rPr lang="en-GB" sz="3200" dirty="0" smtClean="0"/>
            </a:br>
            <a:r>
              <a:rPr lang="en-GB" sz="3200" dirty="0" smtClean="0"/>
              <a:t>Software Sustainability Institute</a:t>
            </a:r>
            <a:endParaRPr lang="en-GB" sz="3200" dirty="0" smtClean="0"/>
          </a:p>
          <a:p>
            <a:pPr marL="862012" lvl="1" indent="-457200">
              <a:buClrTx/>
              <a:buFont typeface="Arial" panose="020B0604020202020204" pitchFamily="34" charset="0"/>
              <a:buChar char="•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</a:tabLst>
            </a:pPr>
            <a:r>
              <a:rPr lang="en-GB" sz="3200" dirty="0" smtClean="0"/>
              <a:t>“Embedded” in the audio &amp; music research field</a:t>
            </a:r>
          </a:p>
          <a:p>
            <a:pPr marL="862012" lvl="1" indent="-457200">
              <a:buClrTx/>
              <a:buFont typeface="Arial" panose="020B0604020202020204" pitchFamily="34" charset="0"/>
              <a:buChar char="•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</a:tabLst>
            </a:pPr>
            <a:r>
              <a:rPr lang="en-GB" sz="3200" dirty="0" smtClean="0"/>
              <a:t>Based at Queen Mary, University of London</a:t>
            </a:r>
            <a:endParaRPr lang="en-GB" dirty="0"/>
          </a:p>
          <a:p>
            <a:pPr marL="4762" indent="0">
              <a:buClrTx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</a:tabLst>
            </a:pPr>
            <a:endParaRPr lang="en-GB" dirty="0" smtClean="0"/>
          </a:p>
          <a:p>
            <a:pPr marL="4762" indent="0">
              <a:buClrTx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</a:tabLst>
            </a:pPr>
            <a:endParaRPr lang="en-GB" dirty="0" smtClean="0"/>
          </a:p>
          <a:p>
            <a:pPr indent="-338138"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</a:tabLst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7648227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DFA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60363" y="720725"/>
            <a:ext cx="9351962" cy="892175"/>
          </a:xfrm>
          <a:ln/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</a:tabLst>
            </a:pPr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20482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360363" y="1957388"/>
            <a:ext cx="9351962" cy="4983162"/>
          </a:xfrm>
          <a:ln/>
        </p:spPr>
        <p:txBody>
          <a:bodyPr/>
          <a:lstStyle/>
          <a:p>
            <a:pPr indent="-334963"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</a:tabLst>
            </a:pPr>
            <a:endParaRPr lang="en-GB" dirty="0"/>
          </a:p>
          <a:p>
            <a:pPr indent="-334963"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</a:tabLst>
            </a:pPr>
            <a:r>
              <a:rPr lang="en-GB" sz="3200" dirty="0"/>
              <a:t>See our site for more information about the prizes!</a:t>
            </a:r>
          </a:p>
          <a:p>
            <a:pPr indent="-334963">
              <a:buClrTx/>
              <a:buSz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</a:tabLst>
            </a:pPr>
            <a:r>
              <a:rPr lang="en-GB" sz="3200" dirty="0" smtClean="0"/>
              <a:t> </a:t>
            </a:r>
            <a:r>
              <a:rPr lang="en-GB" sz="3200" dirty="0"/>
              <a:t>– </a:t>
            </a:r>
            <a:r>
              <a:rPr lang="en-GB" sz="3200" dirty="0">
                <a:solidFill>
                  <a:schemeClr val="tx1"/>
                </a:solidFill>
              </a:rPr>
              <a:t>http://soundsoftware.ac.uk/rr-prize</a:t>
            </a:r>
            <a:endParaRPr lang="en-GB" sz="3200" dirty="0">
              <a:solidFill>
                <a:schemeClr val="tx1"/>
              </a:solidFill>
              <a:hlinkClick r:id="rId3"/>
            </a:endParaRPr>
          </a:p>
          <a:p>
            <a:pPr indent="-334963">
              <a:buClrTx/>
              <a:buSz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</a:tabLst>
            </a:pPr>
            <a:endParaRPr lang="en-GB" sz="3200" dirty="0" smtClean="0"/>
          </a:p>
          <a:p>
            <a:pPr indent="-334963">
              <a:buClrTx/>
              <a:buSz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</a:tabLst>
            </a:pPr>
            <a:r>
              <a:rPr lang="en-GB" sz="3200" dirty="0" smtClean="0"/>
              <a:t>Questions…?</a:t>
            </a:r>
            <a:endParaRPr lang="en-GB" sz="32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DFA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/>
          <p:cNvSpPr>
            <a:spLocks noGrp="1" noChangeArrowheads="1"/>
          </p:cNvSpPr>
          <p:nvPr>
            <p:ph type="title"/>
          </p:nvPr>
        </p:nvSpPr>
        <p:spPr>
          <a:xfrm>
            <a:off x="360363" y="720725"/>
            <a:ext cx="9351962" cy="892175"/>
          </a:xfrm>
          <a:ln/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</a:tabLst>
            </a:pPr>
            <a:r>
              <a:rPr lang="en-GB" dirty="0" smtClean="0"/>
              <a:t>The problem</a:t>
            </a:r>
            <a:endParaRPr lang="en-GB" dirty="0"/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60363" y="1957388"/>
            <a:ext cx="9351962" cy="5164137"/>
          </a:xfrm>
          <a:ln/>
        </p:spPr>
        <p:txBody>
          <a:bodyPr/>
          <a:lstStyle/>
          <a:p>
            <a:pPr marL="4762" indent="0">
              <a:buClrTx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</a:tabLst>
            </a:pPr>
            <a:r>
              <a:rPr lang="en-GB" sz="3200" dirty="0" smtClean="0"/>
              <a:t>A familiar one:</a:t>
            </a:r>
            <a:endParaRPr lang="en-GB" sz="3200" dirty="0"/>
          </a:p>
          <a:p>
            <a:pPr marL="862012" lvl="1" indent="-457200">
              <a:buClrTx/>
              <a:buFont typeface="Arial" panose="020B0604020202020204" pitchFamily="34" charset="0"/>
              <a:buChar char="•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</a:tabLst>
            </a:pPr>
            <a:r>
              <a:rPr lang="en-GB" sz="3200" dirty="0" smtClean="0"/>
              <a:t>Audio and music researchers almost all develop software during their work</a:t>
            </a:r>
          </a:p>
          <a:p>
            <a:pPr marL="862012" lvl="1" indent="-457200">
              <a:buClrTx/>
              <a:buFont typeface="Arial" panose="020B0604020202020204" pitchFamily="34" charset="0"/>
              <a:buChar char="•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</a:tabLst>
            </a:pPr>
            <a:r>
              <a:rPr lang="en-GB" sz="3200" dirty="0" smtClean="0"/>
              <a:t>Yet many papers still lack the accompanying code and data</a:t>
            </a:r>
          </a:p>
          <a:p>
            <a:pPr marL="461962" indent="-457200">
              <a:buClrTx/>
              <a:buFont typeface="Arial" panose="020B0604020202020204" pitchFamily="34" charset="0"/>
              <a:buChar char="•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</a:tabLst>
            </a:pPr>
            <a:endParaRPr lang="en-GB" sz="3200" dirty="0"/>
          </a:p>
          <a:p>
            <a:pPr marL="4762" indent="0">
              <a:buClrTx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</a:tabLst>
            </a:pPr>
            <a:r>
              <a:rPr lang="en-GB" sz="3200" dirty="0" smtClean="0"/>
              <a:t>We refer to “reproducibility”; transparency and </a:t>
            </a:r>
            <a:r>
              <a:rPr lang="en-GB" sz="3200" dirty="0" err="1" smtClean="0"/>
              <a:t>replicability</a:t>
            </a:r>
            <a:r>
              <a:rPr lang="en-GB" sz="3200" dirty="0" smtClean="0"/>
              <a:t> would be a good start</a:t>
            </a:r>
            <a:endParaRPr lang="en-GB" dirty="0" smtClean="0"/>
          </a:p>
          <a:p>
            <a:pPr marL="4762" indent="0">
              <a:buClrTx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</a:tabLst>
            </a:pPr>
            <a:endParaRPr lang="en-GB" dirty="0" smtClean="0"/>
          </a:p>
          <a:p>
            <a:pPr indent="-338138"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</a:tabLst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259186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0913" y="1957388"/>
            <a:ext cx="5632450" cy="4811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229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60363" y="720725"/>
            <a:ext cx="9355137" cy="895350"/>
          </a:xfrm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mtClean="0"/>
              <a:t>Survey 2010–2011</a:t>
            </a:r>
          </a:p>
        </p:txBody>
      </p:sp>
      <p:sp>
        <p:nvSpPr>
          <p:cNvPr id="12292" name="Text Box 3"/>
          <p:cNvSpPr txBox="1">
            <a:spLocks noChangeArrowheads="1"/>
          </p:cNvSpPr>
          <p:nvPr/>
        </p:nvSpPr>
        <p:spPr bwMode="auto">
          <a:xfrm>
            <a:off x="6480175" y="1871663"/>
            <a:ext cx="3384550" cy="363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Gillius ADF No2" panose="020B0503050000020003" pitchFamily="34" charset="0"/>
                <a:ea typeface="DejaVu Sans" charset="0"/>
                <a:cs typeface="DejaVu Sans" charset="0"/>
              </a:defRPr>
            </a:lvl1pPr>
            <a:lvl2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Gillius ADF No2" panose="020B0503050000020003" pitchFamily="34" charset="0"/>
                <a:ea typeface="DejaVu Sans" charset="0"/>
                <a:cs typeface="DejaVu Sans" charset="0"/>
              </a:defRPr>
            </a:lvl2pPr>
            <a:lvl3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Gillius ADF No2" panose="020B0503050000020003" pitchFamily="34" charset="0"/>
                <a:ea typeface="DejaVu Sans" charset="0"/>
                <a:cs typeface="DejaVu Sans" charset="0"/>
              </a:defRPr>
            </a:lvl3pPr>
            <a:lvl4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Gillius ADF No2" panose="020B0503050000020003" pitchFamily="34" charset="0"/>
                <a:ea typeface="DejaVu Sans" charset="0"/>
                <a:cs typeface="DejaVu Sans" charset="0"/>
              </a:defRPr>
            </a:lvl4pPr>
            <a:lvl5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Gillius ADF No2" panose="020B0503050000020003" pitchFamily="34" charset="0"/>
                <a:ea typeface="DejaVu Sans" charset="0"/>
                <a:cs typeface="DejaVu Sans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Gillius ADF No2" panose="020B0503050000020003" pitchFamily="34" charset="0"/>
                <a:ea typeface="DejaVu Sans" charset="0"/>
                <a:cs typeface="DejaVu Sans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Gillius ADF No2" panose="020B0503050000020003" pitchFamily="34" charset="0"/>
                <a:ea typeface="DejaVu Sans" charset="0"/>
                <a:cs typeface="DejaVu Sans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Gillius ADF No2" panose="020B0503050000020003" pitchFamily="34" charset="0"/>
                <a:ea typeface="DejaVu Sans" charset="0"/>
                <a:cs typeface="DejaVu Sans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Gillius ADF No2" panose="020B0503050000020003" pitchFamily="34" charset="0"/>
                <a:ea typeface="DejaVu Sans" charset="0"/>
                <a:cs typeface="DejaVu Sans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en-GB" sz="2400">
                <a:solidFill>
                  <a:srgbClr val="000000"/>
                </a:solidFill>
              </a:rPr>
              <a:t>82% develop code</a:t>
            </a:r>
          </a:p>
        </p:txBody>
      </p:sp>
    </p:spTree>
    <p:extLst>
      <p:ext uri="{BB962C8B-B14F-4D97-AF65-F5344CB8AC3E}">
        <p14:creationId xmlns:p14="http://schemas.microsoft.com/office/powerpoint/2010/main" val="1130400277"/>
      </p:ext>
    </p:extLst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3775" y="2062163"/>
            <a:ext cx="5594350" cy="4778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4339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60363" y="720725"/>
            <a:ext cx="9355137" cy="895350"/>
          </a:xfrm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mtClean="0"/>
              <a:t>Survey 2010–2011</a:t>
            </a:r>
          </a:p>
        </p:txBody>
      </p:sp>
      <p:sp>
        <p:nvSpPr>
          <p:cNvPr id="14340" name="Text Box 3"/>
          <p:cNvSpPr txBox="1">
            <a:spLocks noChangeArrowheads="1"/>
          </p:cNvSpPr>
          <p:nvPr/>
        </p:nvSpPr>
        <p:spPr bwMode="auto">
          <a:xfrm>
            <a:off x="6480175" y="1871663"/>
            <a:ext cx="3384550" cy="638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Gillius ADF No2" panose="020B0503050000020003" pitchFamily="34" charset="0"/>
                <a:ea typeface="DejaVu Sans" charset="0"/>
                <a:cs typeface="DejaVu Sans" charset="0"/>
              </a:defRPr>
            </a:lvl1pPr>
            <a:lvl2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Gillius ADF No2" panose="020B0503050000020003" pitchFamily="34" charset="0"/>
                <a:ea typeface="DejaVu Sans" charset="0"/>
                <a:cs typeface="DejaVu Sans" charset="0"/>
              </a:defRPr>
            </a:lvl2pPr>
            <a:lvl3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Gillius ADF No2" panose="020B0503050000020003" pitchFamily="34" charset="0"/>
                <a:ea typeface="DejaVu Sans" charset="0"/>
                <a:cs typeface="DejaVu Sans" charset="0"/>
              </a:defRPr>
            </a:lvl3pPr>
            <a:lvl4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Gillius ADF No2" panose="020B0503050000020003" pitchFamily="34" charset="0"/>
                <a:ea typeface="DejaVu Sans" charset="0"/>
                <a:cs typeface="DejaVu Sans" charset="0"/>
              </a:defRPr>
            </a:lvl4pPr>
            <a:lvl5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Gillius ADF No2" panose="020B0503050000020003" pitchFamily="34" charset="0"/>
                <a:ea typeface="DejaVu Sans" charset="0"/>
                <a:cs typeface="DejaVu Sans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Gillius ADF No2" panose="020B0503050000020003" pitchFamily="34" charset="0"/>
                <a:ea typeface="DejaVu Sans" charset="0"/>
                <a:cs typeface="DejaVu Sans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Gillius ADF No2" panose="020B0503050000020003" pitchFamily="34" charset="0"/>
                <a:ea typeface="DejaVu Sans" charset="0"/>
                <a:cs typeface="DejaVu Sans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Gillius ADF No2" panose="020B0503050000020003" pitchFamily="34" charset="0"/>
                <a:ea typeface="DejaVu Sans" charset="0"/>
                <a:cs typeface="DejaVu Sans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Gillius ADF No2" panose="020B0503050000020003" pitchFamily="34" charset="0"/>
                <a:ea typeface="DejaVu Sans" charset="0"/>
                <a:cs typeface="DejaVu Sans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en-GB" sz="2400">
                <a:solidFill>
                  <a:srgbClr val="000000"/>
                </a:solidFill>
              </a:rPr>
              <a:t>of whom 39% report</a:t>
            </a:r>
            <a:br>
              <a:rPr lang="en-GB" sz="2400">
                <a:solidFill>
                  <a:srgbClr val="000000"/>
                </a:solidFill>
              </a:rPr>
            </a:br>
            <a:r>
              <a:rPr lang="en-GB" sz="2400">
                <a:solidFill>
                  <a:srgbClr val="000000"/>
                </a:solidFill>
              </a:rPr>
              <a:t>   taking steps to</a:t>
            </a:r>
            <a:br>
              <a:rPr lang="en-GB" sz="2400">
                <a:solidFill>
                  <a:srgbClr val="000000"/>
                </a:solidFill>
              </a:rPr>
            </a:br>
            <a:r>
              <a:rPr lang="en-GB" sz="2400">
                <a:solidFill>
                  <a:srgbClr val="000000"/>
                </a:solidFill>
              </a:rPr>
              <a:t>   reproducibility</a:t>
            </a:r>
          </a:p>
        </p:txBody>
      </p:sp>
    </p:spTree>
    <p:extLst>
      <p:ext uri="{BB962C8B-B14F-4D97-AF65-F5344CB8AC3E}">
        <p14:creationId xmlns:p14="http://schemas.microsoft.com/office/powerpoint/2010/main" val="2284882275"/>
      </p:ext>
    </p:extLst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3463" y="2160588"/>
            <a:ext cx="5562600" cy="4751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6387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60363" y="720725"/>
            <a:ext cx="9355137" cy="895350"/>
          </a:xfrm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mtClean="0"/>
              <a:t>Survey 2010–2011</a:t>
            </a:r>
          </a:p>
        </p:txBody>
      </p:sp>
      <p:sp>
        <p:nvSpPr>
          <p:cNvPr id="16388" name="Text Box 3"/>
          <p:cNvSpPr txBox="1">
            <a:spLocks noChangeArrowheads="1"/>
          </p:cNvSpPr>
          <p:nvPr/>
        </p:nvSpPr>
        <p:spPr bwMode="auto">
          <a:xfrm>
            <a:off x="6480175" y="1871663"/>
            <a:ext cx="3384550" cy="638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Gillius ADF No2" panose="020B0503050000020003" pitchFamily="34" charset="0"/>
                <a:ea typeface="DejaVu Sans" charset="0"/>
                <a:cs typeface="DejaVu Sans" charset="0"/>
              </a:defRPr>
            </a:lvl1pPr>
            <a:lvl2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Gillius ADF No2" panose="020B0503050000020003" pitchFamily="34" charset="0"/>
                <a:ea typeface="DejaVu Sans" charset="0"/>
                <a:cs typeface="DejaVu Sans" charset="0"/>
              </a:defRPr>
            </a:lvl2pPr>
            <a:lvl3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Gillius ADF No2" panose="020B0503050000020003" pitchFamily="34" charset="0"/>
                <a:ea typeface="DejaVu Sans" charset="0"/>
                <a:cs typeface="DejaVu Sans" charset="0"/>
              </a:defRPr>
            </a:lvl3pPr>
            <a:lvl4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Gillius ADF No2" panose="020B0503050000020003" pitchFamily="34" charset="0"/>
                <a:ea typeface="DejaVu Sans" charset="0"/>
                <a:cs typeface="DejaVu Sans" charset="0"/>
              </a:defRPr>
            </a:lvl4pPr>
            <a:lvl5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Gillius ADF No2" panose="020B0503050000020003" pitchFamily="34" charset="0"/>
                <a:ea typeface="DejaVu Sans" charset="0"/>
                <a:cs typeface="DejaVu Sans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Gillius ADF No2" panose="020B0503050000020003" pitchFamily="34" charset="0"/>
                <a:ea typeface="DejaVu Sans" charset="0"/>
                <a:cs typeface="DejaVu Sans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Gillius ADF No2" panose="020B0503050000020003" pitchFamily="34" charset="0"/>
                <a:ea typeface="DejaVu Sans" charset="0"/>
                <a:cs typeface="DejaVu Sans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Gillius ADF No2" panose="020B0503050000020003" pitchFamily="34" charset="0"/>
                <a:ea typeface="DejaVu Sans" charset="0"/>
                <a:cs typeface="DejaVu Sans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Gillius ADF No2" panose="020B0503050000020003" pitchFamily="34" charset="0"/>
                <a:ea typeface="DejaVu Sans" charset="0"/>
                <a:cs typeface="DejaVu Sans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en-GB" sz="2400">
                <a:solidFill>
                  <a:srgbClr val="000000"/>
                </a:solidFill>
              </a:rPr>
              <a:t>of whom 35% report</a:t>
            </a:r>
            <a:br>
              <a:rPr lang="en-GB" sz="2400">
                <a:solidFill>
                  <a:srgbClr val="000000"/>
                </a:solidFill>
              </a:rPr>
            </a:br>
            <a:r>
              <a:rPr lang="en-GB" sz="2400">
                <a:solidFill>
                  <a:srgbClr val="000000"/>
                </a:solidFill>
              </a:rPr>
              <a:t>   publishing any code</a:t>
            </a:r>
          </a:p>
        </p:txBody>
      </p:sp>
    </p:spTree>
    <p:extLst>
      <p:ext uri="{BB962C8B-B14F-4D97-AF65-F5344CB8AC3E}">
        <p14:creationId xmlns:p14="http://schemas.microsoft.com/office/powerpoint/2010/main" val="4109110571"/>
      </p:ext>
    </p:extLst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1088" y="2160588"/>
            <a:ext cx="5478462" cy="4679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8435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60363" y="720725"/>
            <a:ext cx="9355137" cy="895350"/>
          </a:xfrm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mtClean="0"/>
              <a:t>Survey 2010–2011</a:t>
            </a:r>
          </a:p>
        </p:txBody>
      </p:sp>
      <p:sp>
        <p:nvSpPr>
          <p:cNvPr id="18436" name="Text Box 3"/>
          <p:cNvSpPr txBox="1">
            <a:spLocks noChangeArrowheads="1"/>
          </p:cNvSpPr>
          <p:nvPr/>
        </p:nvSpPr>
        <p:spPr bwMode="auto">
          <a:xfrm>
            <a:off x="6480175" y="1871663"/>
            <a:ext cx="3384550" cy="363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Gillius ADF No2" panose="020B0503050000020003" pitchFamily="34" charset="0"/>
                <a:ea typeface="DejaVu Sans" charset="0"/>
                <a:cs typeface="DejaVu Sans" charset="0"/>
              </a:defRPr>
            </a:lvl1pPr>
            <a:lvl2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Gillius ADF No2" panose="020B0503050000020003" pitchFamily="34" charset="0"/>
                <a:ea typeface="DejaVu Sans" charset="0"/>
                <a:cs typeface="DejaVu Sans" charset="0"/>
              </a:defRPr>
            </a:lvl2pPr>
            <a:lvl3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Gillius ADF No2" panose="020B0503050000020003" pitchFamily="34" charset="0"/>
                <a:ea typeface="DejaVu Sans" charset="0"/>
                <a:cs typeface="DejaVu Sans" charset="0"/>
              </a:defRPr>
            </a:lvl3pPr>
            <a:lvl4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Gillius ADF No2" panose="020B0503050000020003" pitchFamily="34" charset="0"/>
                <a:ea typeface="DejaVu Sans" charset="0"/>
                <a:cs typeface="DejaVu Sans" charset="0"/>
              </a:defRPr>
            </a:lvl4pPr>
            <a:lvl5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Gillius ADF No2" panose="020B0503050000020003" pitchFamily="34" charset="0"/>
                <a:ea typeface="DejaVu Sans" charset="0"/>
                <a:cs typeface="DejaVu Sans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Gillius ADF No2" panose="020B0503050000020003" pitchFamily="34" charset="0"/>
                <a:ea typeface="DejaVu Sans" charset="0"/>
                <a:cs typeface="DejaVu Sans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Gillius ADF No2" panose="020B0503050000020003" pitchFamily="34" charset="0"/>
                <a:ea typeface="DejaVu Sans" charset="0"/>
                <a:cs typeface="DejaVu Sans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Gillius ADF No2" panose="020B0503050000020003" pitchFamily="34" charset="0"/>
                <a:ea typeface="DejaVu Sans" charset="0"/>
                <a:cs typeface="DejaVu Sans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Gillius ADF No2" panose="020B0503050000020003" pitchFamily="34" charset="0"/>
                <a:ea typeface="DejaVu Sans" charset="0"/>
                <a:cs typeface="DejaVu Sans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en-GB" sz="2400">
                <a:solidFill>
                  <a:srgbClr val="000000"/>
                </a:solidFill>
              </a:rPr>
              <a:t>That's 11% of the whole</a:t>
            </a:r>
          </a:p>
        </p:txBody>
      </p:sp>
    </p:spTree>
    <p:extLst>
      <p:ext uri="{BB962C8B-B14F-4D97-AF65-F5344CB8AC3E}">
        <p14:creationId xmlns:p14="http://schemas.microsoft.com/office/powerpoint/2010/main" val="188380503"/>
      </p:ext>
    </p:extLst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ext Box 1"/>
          <p:cNvSpPr txBox="1">
            <a:spLocks noChangeArrowheads="1"/>
          </p:cNvSpPr>
          <p:nvPr/>
        </p:nvSpPr>
        <p:spPr bwMode="auto">
          <a:xfrm>
            <a:off x="360363" y="720725"/>
            <a:ext cx="9350375" cy="890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00800" tIns="50400" rIns="100800" bIns="50400" anchor="ctr"/>
          <a:lstStyle>
            <a:lvl1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Gillius ADF No2" panose="020B0503050000020003" pitchFamily="34" charset="0"/>
                <a:ea typeface="DejaVu Sans" charset="0"/>
                <a:cs typeface="DejaVu Sans" charset="0"/>
              </a:defRPr>
            </a:lvl1pPr>
            <a:lvl2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Gillius ADF No2" panose="020B0503050000020003" pitchFamily="34" charset="0"/>
                <a:ea typeface="DejaVu Sans" charset="0"/>
                <a:cs typeface="DejaVu Sans" charset="0"/>
              </a:defRPr>
            </a:lvl2pPr>
            <a:lvl3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Gillius ADF No2" panose="020B0503050000020003" pitchFamily="34" charset="0"/>
                <a:ea typeface="DejaVu Sans" charset="0"/>
                <a:cs typeface="DejaVu Sans" charset="0"/>
              </a:defRPr>
            </a:lvl3pPr>
            <a:lvl4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Gillius ADF No2" panose="020B0503050000020003" pitchFamily="34" charset="0"/>
                <a:ea typeface="DejaVu Sans" charset="0"/>
                <a:cs typeface="DejaVu Sans" charset="0"/>
              </a:defRPr>
            </a:lvl4pPr>
            <a:lvl5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Gillius ADF No2" panose="020B0503050000020003" pitchFamily="34" charset="0"/>
                <a:ea typeface="DejaVu Sans" charset="0"/>
                <a:cs typeface="DejaVu Sans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Gillius ADF No2" panose="020B0503050000020003" pitchFamily="34" charset="0"/>
                <a:ea typeface="DejaVu Sans" charset="0"/>
                <a:cs typeface="DejaVu Sans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Gillius ADF No2" panose="020B0503050000020003" pitchFamily="34" charset="0"/>
                <a:ea typeface="DejaVu Sans" charset="0"/>
                <a:cs typeface="DejaVu Sans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Gillius ADF No2" panose="020B0503050000020003" pitchFamily="34" charset="0"/>
                <a:ea typeface="DejaVu Sans" charset="0"/>
                <a:cs typeface="DejaVu Sans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Gillius ADF No2" panose="020B0503050000020003" pitchFamily="34" charset="0"/>
                <a:ea typeface="DejaVu Sans" charset="0"/>
                <a:cs typeface="DejaVu Sans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en-GB" sz="4400" b="1" dirty="0">
                <a:solidFill>
                  <a:srgbClr val="3E442C"/>
                </a:solidFill>
              </a:rPr>
              <a:t>Barriers to publication and reuse</a:t>
            </a:r>
          </a:p>
        </p:txBody>
      </p:sp>
      <p:sp>
        <p:nvSpPr>
          <p:cNvPr id="34819" name="Text Box 2"/>
          <p:cNvSpPr txBox="1">
            <a:spLocks noChangeArrowheads="1"/>
          </p:cNvSpPr>
          <p:nvPr/>
        </p:nvSpPr>
        <p:spPr bwMode="auto">
          <a:xfrm>
            <a:off x="360363" y="2071687"/>
            <a:ext cx="9350375" cy="4984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00800" tIns="50400" rIns="100800" bIns="50400"/>
          <a:lstStyle>
            <a:lvl1pPr marL="338138" indent="-333375"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chemeClr val="bg1"/>
                </a:solidFill>
                <a:latin typeface="Gillius ADF No2" panose="020B0503050000020003" pitchFamily="34" charset="0"/>
                <a:ea typeface="DejaVu Sans" charset="0"/>
                <a:cs typeface="DejaVu Sans" charset="0"/>
              </a:defRPr>
            </a:lvl1pPr>
            <a:lvl2pPr marL="736600" indent="-279400"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chemeClr val="bg1"/>
                </a:solidFill>
                <a:latin typeface="Gillius ADF No2" panose="020B0503050000020003" pitchFamily="34" charset="0"/>
                <a:ea typeface="DejaVu Sans" charset="0"/>
                <a:cs typeface="DejaVu Sans" charset="0"/>
              </a:defRPr>
            </a:lvl2pPr>
            <a:lvl3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chemeClr val="bg1"/>
                </a:solidFill>
                <a:latin typeface="Gillius ADF No2" panose="020B0503050000020003" pitchFamily="34" charset="0"/>
                <a:ea typeface="DejaVu Sans" charset="0"/>
                <a:cs typeface="DejaVu Sans" charset="0"/>
              </a:defRPr>
            </a:lvl3pPr>
            <a:lvl4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chemeClr val="bg1"/>
                </a:solidFill>
                <a:latin typeface="Gillius ADF No2" panose="020B0503050000020003" pitchFamily="34" charset="0"/>
                <a:ea typeface="DejaVu Sans" charset="0"/>
                <a:cs typeface="DejaVu Sans" charset="0"/>
              </a:defRPr>
            </a:lvl4pPr>
            <a:lvl5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chemeClr val="bg1"/>
                </a:solidFill>
                <a:latin typeface="Gillius ADF No2" panose="020B0503050000020003" pitchFamily="34" charset="0"/>
                <a:ea typeface="DejaVu Sans" charset="0"/>
                <a:cs typeface="DejaVu Sans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chemeClr val="bg1"/>
                </a:solidFill>
                <a:latin typeface="Gillius ADF No2" panose="020B0503050000020003" pitchFamily="34" charset="0"/>
                <a:ea typeface="DejaVu Sans" charset="0"/>
                <a:cs typeface="DejaVu Sans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chemeClr val="bg1"/>
                </a:solidFill>
                <a:latin typeface="Gillius ADF No2" panose="020B0503050000020003" pitchFamily="34" charset="0"/>
                <a:ea typeface="DejaVu Sans" charset="0"/>
                <a:cs typeface="DejaVu Sans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chemeClr val="bg1"/>
                </a:solidFill>
                <a:latin typeface="Gillius ADF No2" panose="020B0503050000020003" pitchFamily="34" charset="0"/>
                <a:ea typeface="DejaVu Sans" charset="0"/>
                <a:cs typeface="DejaVu Sans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chemeClr val="bg1"/>
                </a:solidFill>
                <a:latin typeface="Gillius ADF No2" panose="020B0503050000020003" pitchFamily="34" charset="0"/>
                <a:ea typeface="DejaVu Sans" charset="0"/>
                <a:cs typeface="DejaVu Sans" charset="0"/>
              </a:defRPr>
            </a:lvl9pPr>
          </a:lstStyle>
          <a:p>
            <a:pPr eaLnBrk="1" hangingPunct="1">
              <a:spcBef>
                <a:spcPts val="650"/>
              </a:spcBef>
              <a:buClrTx/>
              <a:buFontTx/>
              <a:buNone/>
            </a:pPr>
            <a:endParaRPr lang="en-GB" sz="2600" dirty="0">
              <a:solidFill>
                <a:srgbClr val="3E442C"/>
              </a:solidFill>
            </a:endParaRPr>
          </a:p>
          <a:p>
            <a:pPr marL="971550" lvl="1" indent="-514350">
              <a:spcBef>
                <a:spcPts val="650"/>
              </a:spcBef>
              <a:buFont typeface="+mj-lt"/>
              <a:buAutoNum type="arabicPeriod"/>
            </a:pPr>
            <a:r>
              <a:rPr lang="en-GB" sz="3200" dirty="0">
                <a:solidFill>
                  <a:srgbClr val="3E442C"/>
                </a:solidFill>
              </a:rPr>
              <a:t>Lack of education and confidence with code</a:t>
            </a:r>
          </a:p>
          <a:p>
            <a:pPr marL="971550" lvl="1" indent="-514350" eaLnBrk="1" hangingPunct="1">
              <a:spcBef>
                <a:spcPts val="650"/>
              </a:spcBef>
              <a:buFont typeface="+mj-lt"/>
              <a:buAutoNum type="arabicPeriod"/>
            </a:pPr>
            <a:r>
              <a:rPr lang="en-GB" sz="3200" dirty="0">
                <a:solidFill>
                  <a:srgbClr val="3E442C"/>
                </a:solidFill>
              </a:rPr>
              <a:t>Lack of facilities and tools</a:t>
            </a:r>
          </a:p>
          <a:p>
            <a:pPr marL="971550" lvl="1" indent="-514350">
              <a:spcBef>
                <a:spcPts val="650"/>
              </a:spcBef>
              <a:buFont typeface="+mj-lt"/>
              <a:buAutoNum type="arabicPeriod"/>
            </a:pPr>
            <a:r>
              <a:rPr lang="en-GB" sz="3200" dirty="0">
                <a:solidFill>
                  <a:srgbClr val="3E442C"/>
                </a:solidFill>
              </a:rPr>
              <a:t>Platform incompatibilities</a:t>
            </a:r>
          </a:p>
          <a:p>
            <a:pPr marL="971550" lvl="1" indent="-514350" eaLnBrk="1" hangingPunct="1">
              <a:spcBef>
                <a:spcPts val="650"/>
              </a:spcBef>
              <a:buFont typeface="+mj-lt"/>
              <a:buAutoNum type="arabicPeriod"/>
            </a:pPr>
            <a:r>
              <a:rPr lang="en-GB" sz="3200" b="1" dirty="0" smtClean="0">
                <a:solidFill>
                  <a:srgbClr val="3E442C"/>
                </a:solidFill>
              </a:rPr>
              <a:t>Lack </a:t>
            </a:r>
            <a:r>
              <a:rPr lang="en-GB" sz="3200" b="1" dirty="0">
                <a:solidFill>
                  <a:srgbClr val="3E442C"/>
                </a:solidFill>
              </a:rPr>
              <a:t>of incentive for publication</a:t>
            </a:r>
          </a:p>
          <a:p>
            <a:pPr eaLnBrk="1" hangingPunct="1">
              <a:spcBef>
                <a:spcPts val="650"/>
              </a:spcBef>
              <a:buClrTx/>
              <a:buFontTx/>
              <a:buNone/>
            </a:pPr>
            <a:endParaRPr lang="en-GB" sz="3200" dirty="0">
              <a:solidFill>
                <a:srgbClr val="3E442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3610314"/>
      </p:ext>
    </p:extLst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DFA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/>
          <p:cNvSpPr>
            <a:spLocks noGrp="1" noChangeArrowheads="1"/>
          </p:cNvSpPr>
          <p:nvPr>
            <p:ph type="title"/>
          </p:nvPr>
        </p:nvSpPr>
        <p:spPr>
          <a:xfrm>
            <a:off x="360363" y="720725"/>
            <a:ext cx="9351962" cy="892175"/>
          </a:xfrm>
          <a:ln/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</a:tabLst>
            </a:pPr>
            <a:r>
              <a:rPr lang="en-GB" dirty="0"/>
              <a:t>RR Prizes: </a:t>
            </a:r>
            <a:r>
              <a:rPr lang="en-GB" dirty="0" smtClean="0"/>
              <a:t>Motivatio</a:t>
            </a:r>
            <a:r>
              <a:rPr lang="en-GB" dirty="0"/>
              <a:t>n</a:t>
            </a:r>
            <a:endParaRPr lang="en-GB" dirty="0"/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60363" y="1957388"/>
            <a:ext cx="9351962" cy="5164137"/>
          </a:xfrm>
          <a:ln/>
        </p:spPr>
        <p:txBody>
          <a:bodyPr/>
          <a:lstStyle/>
          <a:p>
            <a:pPr marL="862012" lvl="1" indent="-457200">
              <a:buClrTx/>
              <a:buFont typeface="Arial" panose="020B0604020202020204" pitchFamily="34" charset="0"/>
              <a:buChar char="•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</a:tabLst>
            </a:pPr>
            <a:r>
              <a:rPr lang="en-GB" sz="3200" dirty="0" smtClean="0"/>
              <a:t>Promote </a:t>
            </a:r>
            <a:r>
              <a:rPr lang="en-GB" sz="3200" dirty="0"/>
              <a:t>development and release of sustainable</a:t>
            </a:r>
            <a:br>
              <a:rPr lang="en-GB" sz="3200" dirty="0"/>
            </a:br>
            <a:r>
              <a:rPr lang="en-GB" sz="3200" dirty="0"/>
              <a:t>and reusable software associated with published </a:t>
            </a:r>
            <a:r>
              <a:rPr lang="en-GB" sz="3200" dirty="0" smtClean="0"/>
              <a:t>research</a:t>
            </a:r>
            <a:endParaRPr lang="en-GB" sz="3200" dirty="0"/>
          </a:p>
          <a:p>
            <a:pPr marL="862012" lvl="1" indent="-457200">
              <a:buClrTx/>
              <a:buFont typeface="Arial" panose="020B0604020202020204" pitchFamily="34" charset="0"/>
              <a:buChar char="•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</a:tabLst>
            </a:pPr>
            <a:r>
              <a:rPr lang="en-GB" sz="3200" dirty="0"/>
              <a:t>Recognise researchers who take the extra step, or whose work which will enable others to do </a:t>
            </a:r>
            <a:r>
              <a:rPr lang="en-GB" sz="3200" dirty="0" smtClean="0"/>
              <a:t>so</a:t>
            </a:r>
          </a:p>
          <a:p>
            <a:pPr marL="862012" lvl="1" indent="-457200">
              <a:buClrTx/>
              <a:buFont typeface="Arial" panose="020B0604020202020204" pitchFamily="34" charset="0"/>
              <a:buChar char="•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</a:tabLst>
            </a:pPr>
            <a:r>
              <a:rPr lang="en-GB" sz="3200" dirty="0" smtClean="0"/>
              <a:t>Offer a really clear short-term incentive</a:t>
            </a:r>
            <a:endParaRPr lang="en-GB" sz="32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Gillius ADF No2"/>
        <a:ea typeface="DejaVu Sans"/>
        <a:cs typeface="DejaVu Sans"/>
      </a:majorFont>
      <a:minorFont>
        <a:latin typeface="Gillius ADF No2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Gillius ADF No2" pitchFamily="3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Gillius ADF No2" pitchFamily="32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Gillius ADF No2"/>
        <a:ea typeface="DejaVu Sans"/>
        <a:cs typeface="DejaVu Sans"/>
      </a:majorFont>
      <a:minorFont>
        <a:latin typeface="Gillius ADF No2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Gillius ADF No2" pitchFamily="3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Gillius ADF No2" pitchFamily="32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Gillius ADF No2"/>
        <a:ea typeface="DejaVu Sans"/>
        <a:cs typeface="DejaVu Sans"/>
      </a:majorFont>
      <a:minorFont>
        <a:latin typeface="Gillius ADF No2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Gillius ADF No2" pitchFamily="3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Gillius ADF No2" pitchFamily="32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Gillius ADF No2"/>
        <a:ea typeface="DejaVu Sans"/>
        <a:cs typeface="DejaVu Sans"/>
      </a:majorFont>
      <a:minorFont>
        <a:latin typeface="Gillius ADF No2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Gillius ADF No2" pitchFamily="3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Gillius ADF No2" pitchFamily="32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1781</TotalTime>
  <Words>897</Words>
  <Application>Microsoft Office PowerPoint</Application>
  <PresentationFormat>Custom</PresentationFormat>
  <Paragraphs>152</Paragraphs>
  <Slides>20</Slides>
  <Notes>16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20</vt:i4>
      </vt:variant>
    </vt:vector>
  </HeadingPairs>
  <TitlesOfParts>
    <vt:vector size="29" baseType="lpstr">
      <vt:lpstr>Arial</vt:lpstr>
      <vt:lpstr>DejaVu Sans</vt:lpstr>
      <vt:lpstr>Gillius ADF No2</vt:lpstr>
      <vt:lpstr>Series 60 Sans</vt:lpstr>
      <vt:lpstr>Times New Roman</vt:lpstr>
      <vt:lpstr>Office Theme</vt:lpstr>
      <vt:lpstr>Office Theme</vt:lpstr>
      <vt:lpstr>Office Theme</vt:lpstr>
      <vt:lpstr>Office Theme</vt:lpstr>
      <vt:lpstr>PowerPoint Presentation</vt:lpstr>
      <vt:lpstr>About us</vt:lpstr>
      <vt:lpstr>The problem</vt:lpstr>
      <vt:lpstr>Survey 2010–2011</vt:lpstr>
      <vt:lpstr>Survey 2010–2011</vt:lpstr>
      <vt:lpstr>Survey 2010–2011</vt:lpstr>
      <vt:lpstr>Survey 2010–2011</vt:lpstr>
      <vt:lpstr>PowerPoint Presentation</vt:lpstr>
      <vt:lpstr>RR Prizes: Motivation</vt:lpstr>
      <vt:lpstr>RR Prizes: What we did (and why)</vt:lpstr>
      <vt:lpstr>RR Prizes: Categories and prizes</vt:lpstr>
      <vt:lpstr>RR Prizes: Categories and prizes</vt:lpstr>
      <vt:lpstr>RR Prizes: Work and meta-work</vt:lpstr>
      <vt:lpstr>RR Prizes: Judging criteria</vt:lpstr>
      <vt:lpstr>How reproducible were they? </vt:lpstr>
      <vt:lpstr>Prize winners</vt:lpstr>
      <vt:lpstr>Next round</vt:lpstr>
      <vt:lpstr>What we’ll do differently</vt:lpstr>
      <vt:lpstr>Many thanks</vt:lpstr>
      <vt:lpstr>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markp</dc:creator>
  <cp:lastModifiedBy>Chris Cannam</cp:lastModifiedBy>
  <cp:revision>87</cp:revision>
  <cp:lastPrinted>2012-06-17T19:33:56Z</cp:lastPrinted>
  <dcterms:created xsi:type="dcterms:W3CDTF">2010-09-14T14:07:15Z</dcterms:created>
  <dcterms:modified xsi:type="dcterms:W3CDTF">2013-09-10T15:23:53Z</dcterms:modified>
</cp:coreProperties>
</file>